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</p:sldIdLst>
  <p:sldSz cx="18288000" cy="10287000"/>
  <p:notesSz cx="6858000" cy="9144000"/>
  <p:embeddedFontLst>
    <p:embeddedFont>
      <p:font typeface="Nanum Square Round Ultra-Bold" panose="020B0604020202020204" charset="-127"/>
      <p:regular r:id="rId50"/>
    </p:embeddedFont>
    <p:embeddedFont>
      <p:font typeface="NanumGothicExtraBold" panose="020D0904000000000000" pitchFamily="34" charset="-127"/>
      <p:bold r:id="rId51"/>
    </p:embeddedFont>
    <p:embeddedFont>
      <p:font typeface="Seoul Hangang Condensed Heavy" panose="020B0604020202020204" charset="-127"/>
      <p:regular r:id="rId52"/>
    </p:embeddedFont>
    <p:embeddedFont>
      <p:font typeface="Seoul Hangang Condensed Light" panose="020B0604020202020204" charset="-127"/>
      <p:regular r:id="rId53"/>
    </p:embeddedFont>
    <p:embeddedFont>
      <p:font typeface="Seoul Hangang Condensed Ultra-Bold" panose="020B0604020202020204" charset="-127"/>
      <p:regular r:id="rId54"/>
    </p:embeddedFont>
    <p:embeddedFont>
      <p:font typeface="TDTD고딕" panose="020B0604020202020204" charset="-127"/>
      <p:regular r:id="rId55"/>
    </p:embeddedFont>
    <p:embeddedFont>
      <p:font typeface="TDTD고딕 Bold" panose="020B0604020202020204" charset="-127"/>
      <p:regular r:id="rId56"/>
    </p:embeddedFont>
    <p:embeddedFont>
      <p:font typeface="TDTD굴림" panose="020B0604020202020204" charset="-127"/>
      <p:regular r:id="rId57"/>
    </p:embeddedFont>
    <p:embeddedFont>
      <p:font typeface="Aileron" panose="020B0604020202020204" charset="0"/>
      <p:regular r:id="rId58"/>
    </p:embeddedFont>
    <p:embeddedFont>
      <p:font typeface="Aileron Bold" panose="020B0604020202020204" charset="0"/>
      <p:regular r:id="rId59"/>
    </p:embeddedFont>
    <p:embeddedFont>
      <p:font typeface="Open Sans" panose="020B0606030504020204" pitchFamily="34" charset="0"/>
      <p:regular r:id="rId60"/>
      <p:bold r:id="rId61"/>
      <p:italic r:id="rId62"/>
      <p:boldItalic r:id="rId63"/>
    </p:embeddedFont>
    <p:embeddedFont>
      <p:font typeface="Open Sans Bold" panose="020B0806030504020204" charset="0"/>
      <p:regular r:id="rId6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1416" y="6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font" Target="fonts/font14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font" Target="fonts/font15.fntdata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0.png"/><Relationship Id="rId4" Type="http://schemas.openxmlformats.org/officeDocument/2006/relationships/image" Target="../media/image3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10" Type="http://schemas.openxmlformats.org/officeDocument/2006/relationships/image" Target="../media/image23.png"/><Relationship Id="rId4" Type="http://schemas.openxmlformats.org/officeDocument/2006/relationships/image" Target="../media/image3.png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30.png"/><Relationship Id="rId17" Type="http://schemas.openxmlformats.org/officeDocument/2006/relationships/image" Target="../media/image35.svg"/><Relationship Id="rId2" Type="http://schemas.openxmlformats.org/officeDocument/2006/relationships/image" Target="../media/image1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29.png"/><Relationship Id="rId5" Type="http://schemas.openxmlformats.org/officeDocument/2006/relationships/image" Target="../media/image4.svg"/><Relationship Id="rId15" Type="http://schemas.openxmlformats.org/officeDocument/2006/relationships/image" Target="../media/image33.svg"/><Relationship Id="rId10" Type="http://schemas.openxmlformats.org/officeDocument/2006/relationships/image" Target="../media/image28.svg"/><Relationship Id="rId4" Type="http://schemas.openxmlformats.org/officeDocument/2006/relationships/image" Target="../media/image3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39.svg"/><Relationship Id="rId5" Type="http://schemas.openxmlformats.org/officeDocument/2006/relationships/image" Target="../media/image4.svg"/><Relationship Id="rId10" Type="http://schemas.openxmlformats.org/officeDocument/2006/relationships/image" Target="../media/image38.png"/><Relationship Id="rId4" Type="http://schemas.openxmlformats.org/officeDocument/2006/relationships/image" Target="../media/image3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svg"/><Relationship Id="rId7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2.svg"/><Relationship Id="rId7" Type="http://schemas.openxmlformats.org/officeDocument/2006/relationships/image" Target="../media/image51.png"/><Relationship Id="rId12" Type="http://schemas.openxmlformats.org/officeDocument/2006/relationships/image" Target="../media/image5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6.svg"/><Relationship Id="rId10" Type="http://schemas.openxmlformats.org/officeDocument/2006/relationships/image" Target="../media/image54.svg"/><Relationship Id="rId4" Type="http://schemas.openxmlformats.org/officeDocument/2006/relationships/image" Target="../media/image5.png"/><Relationship Id="rId9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5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sv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6.svg"/><Relationship Id="rId10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3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2.sv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1.png"/><Relationship Id="rId5" Type="http://schemas.openxmlformats.org/officeDocument/2006/relationships/image" Target="../media/image59.png"/><Relationship Id="rId4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2.svg"/><Relationship Id="rId7" Type="http://schemas.openxmlformats.org/officeDocument/2006/relationships/image" Target="../media/image7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1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1.png"/><Relationship Id="rId5" Type="http://schemas.openxmlformats.org/officeDocument/2006/relationships/image" Target="../media/image4.sv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12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6.png"/><Relationship Id="rId5" Type="http://schemas.openxmlformats.org/officeDocument/2006/relationships/image" Target="../media/image4.svg"/><Relationship Id="rId10" Type="http://schemas.openxmlformats.org/officeDocument/2006/relationships/image" Target="../media/image15.png"/><Relationship Id="rId4" Type="http://schemas.openxmlformats.org/officeDocument/2006/relationships/image" Target="../media/image3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3777543" y="4169858"/>
            <a:ext cx="12639279" cy="9102218"/>
          </a:xfrm>
          <a:custGeom>
            <a:avLst/>
            <a:gdLst/>
            <a:ahLst/>
            <a:cxnLst/>
            <a:rect l="l" t="t" r="r" b="b"/>
            <a:pathLst>
              <a:path w="12639279" h="9102218">
                <a:moveTo>
                  <a:pt x="0" y="0"/>
                </a:moveTo>
                <a:lnTo>
                  <a:pt x="12639280" y="0"/>
                </a:lnTo>
                <a:lnTo>
                  <a:pt x="12639280" y="9102218"/>
                </a:lnTo>
                <a:lnTo>
                  <a:pt x="0" y="91022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t="-23963"/>
            </a:stretch>
          </a:blipFill>
        </p:spPr>
      </p:sp>
      <p:sp>
        <p:nvSpPr>
          <p:cNvPr id="3" name="Freeform 3"/>
          <p:cNvSpPr/>
          <p:nvPr/>
        </p:nvSpPr>
        <p:spPr>
          <a:xfrm rot="-341241">
            <a:off x="-5393544" y="313764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3"/>
                </a:lnTo>
                <a:lnTo>
                  <a:pt x="0" y="9679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588337">
            <a:off x="-6158083" y="4829611"/>
            <a:ext cx="12184710" cy="8634511"/>
          </a:xfrm>
          <a:custGeom>
            <a:avLst/>
            <a:gdLst/>
            <a:ahLst/>
            <a:cxnLst/>
            <a:rect l="l" t="t" r="r" b="b"/>
            <a:pathLst>
              <a:path w="12184710" h="8634511">
                <a:moveTo>
                  <a:pt x="0" y="0"/>
                </a:moveTo>
                <a:lnTo>
                  <a:pt x="12184710" y="0"/>
                </a:lnTo>
                <a:lnTo>
                  <a:pt x="12184710" y="8634511"/>
                </a:lnTo>
                <a:lnTo>
                  <a:pt x="0" y="863451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30678" r="-3730"/>
            </a:stretch>
          </a:blipFill>
        </p:spPr>
      </p:sp>
      <p:sp>
        <p:nvSpPr>
          <p:cNvPr id="5" name="Freeform 5"/>
          <p:cNvSpPr/>
          <p:nvPr/>
        </p:nvSpPr>
        <p:spPr>
          <a:xfrm rot="10711948">
            <a:off x="9416629" y="-3351043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0711948">
            <a:off x="8885282" y="-4094736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10711948">
            <a:off x="9797904" y="-4118116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2321316" y="2993650"/>
            <a:ext cx="13645367" cy="3789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339"/>
              </a:lnSpc>
            </a:pPr>
            <a:r>
              <a:rPr lang="en-US" sz="9896" b="1" spc="89" dirty="0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EDA, </a:t>
            </a:r>
            <a:r>
              <a:rPr lang="en-US" sz="9896" b="1" spc="89" dirty="0" err="1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시각화</a:t>
            </a:r>
            <a:endParaRPr lang="en-US" sz="9896" b="1" spc="89" dirty="0">
              <a:solidFill>
                <a:srgbClr val="000000"/>
              </a:solidFill>
              <a:latin typeface="TDTD굴림" panose="020B0604020202020204" charset="-127"/>
              <a:ea typeface="TDTD굴림" panose="020B0604020202020204" charset="-127"/>
            </a:endParaRPr>
          </a:p>
          <a:p>
            <a:pPr algn="ctr">
              <a:lnSpc>
                <a:spcPts val="15339"/>
              </a:lnSpc>
            </a:pPr>
            <a:r>
              <a:rPr lang="en-US" sz="9896" b="1" spc="89" dirty="0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및 </a:t>
            </a:r>
            <a:r>
              <a:rPr lang="en-US" sz="9896" b="1" spc="89" dirty="0" err="1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데이터</a:t>
            </a:r>
            <a:r>
              <a:rPr lang="en-US" sz="9896" b="1" spc="89" dirty="0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 </a:t>
            </a:r>
            <a:r>
              <a:rPr lang="en-US" sz="9896" b="1" spc="89" dirty="0" err="1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전처리</a:t>
            </a:r>
            <a:endParaRPr lang="en-US" sz="9896" b="1" spc="89" dirty="0">
              <a:solidFill>
                <a:srgbClr val="000000"/>
              </a:solidFill>
              <a:latin typeface="TDTD굴림" panose="020B0604020202020204" charset="-127"/>
              <a:ea typeface="TDTD굴림" panose="020B0604020202020204" charset="-127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353336" y="2079479"/>
            <a:ext cx="7581328" cy="8112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522"/>
              </a:lnSpc>
              <a:spcBef>
                <a:spcPct val="0"/>
              </a:spcBef>
            </a:pPr>
            <a:r>
              <a:rPr lang="en-US" sz="4658">
                <a:solidFill>
                  <a:srgbClr val="000000"/>
                </a:solidFill>
                <a:latin typeface="TDTD고딕"/>
              </a:rPr>
              <a:t>BITAmin 13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377502" y="7143006"/>
            <a:ext cx="11793426" cy="76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1"/>
              </a:lnSpc>
              <a:spcBef>
                <a:spcPct val="0"/>
              </a:spcBef>
            </a:pPr>
            <a:r>
              <a:rPr lang="en-US" sz="4472">
                <a:solidFill>
                  <a:srgbClr val="000000"/>
                </a:solidFill>
                <a:latin typeface="TDTD고딕"/>
              </a:rPr>
              <a:t>Team 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93972"/>
            <a:ext cx="270510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2. EDA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방법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773487" y="2199087"/>
            <a:ext cx="4846513" cy="760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1.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데이터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목적과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구조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파악</a:t>
            </a:r>
            <a:endParaRPr lang="en-US" sz="3410" dirty="0">
              <a:solidFill>
                <a:srgbClr val="000000"/>
              </a:solidFill>
              <a:latin typeface="TDTD고딕 Bold"/>
              <a:ea typeface="TDTD고딕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953233" y="1313381"/>
            <a:ext cx="984796" cy="94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6"/>
              </a:lnSpc>
              <a:spcBef>
                <a:spcPct val="0"/>
              </a:spcBef>
            </a:pPr>
            <a:r>
              <a:rPr lang="en-US" sz="4236">
                <a:solidFill>
                  <a:srgbClr val="000000"/>
                </a:solidFill>
                <a:ea typeface="TDTD고딕 Bold"/>
              </a:rPr>
              <a:t>과정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773487" y="4374838"/>
            <a:ext cx="3017713" cy="760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2.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결측치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확인</a:t>
            </a:r>
            <a:endParaRPr lang="en-US" sz="3410" dirty="0">
              <a:solidFill>
                <a:srgbClr val="000000"/>
              </a:solidFill>
              <a:latin typeface="TDTD고딕 Bold"/>
              <a:ea typeface="TDTD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73487" y="6711645"/>
            <a:ext cx="2694423" cy="760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3.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다변량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분석</a:t>
            </a:r>
            <a:endParaRPr lang="en-US" sz="3410" dirty="0">
              <a:solidFill>
                <a:srgbClr val="000000"/>
              </a:solidFill>
              <a:latin typeface="TDTD고딕 Bold"/>
              <a:ea typeface="TDTD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639109" y="2199087"/>
            <a:ext cx="4557712" cy="760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>
                <a:solidFill>
                  <a:srgbClr val="000000"/>
                </a:solidFill>
                <a:latin typeface="TDTD고딕 Bold"/>
                <a:ea typeface="TDTD고딕 Bold"/>
              </a:rPr>
              <a:t>4. 이변량 분석 및 시각화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639109" y="5431843"/>
            <a:ext cx="3305490" cy="760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5.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기초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통계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분석</a:t>
            </a:r>
            <a:endParaRPr lang="en-US" sz="3410" dirty="0">
              <a:solidFill>
                <a:srgbClr val="000000"/>
              </a:solidFill>
              <a:latin typeface="TDTD고딕 Bold"/>
              <a:ea typeface="TDTD고딕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75622" y="3093043"/>
            <a:ext cx="6068378" cy="11376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030" lvl="1" indent="-263515">
              <a:lnSpc>
                <a:spcPts val="4711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ea typeface="TDTD고딕"/>
              </a:rPr>
              <a:t>개별 변수의 이름이나 설명을 가지는지 확인</a:t>
            </a:r>
          </a:p>
          <a:p>
            <a:pPr marL="527030" lvl="1" indent="-263515">
              <a:lnSpc>
                <a:spcPts val="4711"/>
              </a:lnSpc>
              <a:spcBef>
                <a:spcPct val="0"/>
              </a:spcBef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TDTD고딕"/>
                <a:ea typeface="TDTD고딕"/>
              </a:rPr>
              <a:t>데이터의 크기, 변수의 수, dtype등 확인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075622" y="5266026"/>
            <a:ext cx="6347087" cy="1137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7030" lvl="1" indent="-263515">
              <a:lnSpc>
                <a:spcPts val="4711"/>
              </a:lnSpc>
              <a:buFont typeface="Arial"/>
              <a:buChar char="•"/>
            </a:pP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일반적으로</a:t>
            </a: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,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head나</a:t>
            </a: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 tail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부분</a:t>
            </a: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 몇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개를</a:t>
            </a: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확인</a:t>
            </a:r>
            <a:endParaRPr lang="en-US" sz="2441" dirty="0">
              <a:solidFill>
                <a:srgbClr val="000000"/>
              </a:solidFill>
              <a:latin typeface="TDTD고딕"/>
              <a:ea typeface="TDTD고딕"/>
            </a:endParaRPr>
          </a:p>
          <a:p>
            <a:pPr marL="527030" lvl="1" indent="-263515">
              <a:lnSpc>
                <a:spcPts val="4711"/>
              </a:lnSpc>
              <a:spcBef>
                <a:spcPct val="0"/>
              </a:spcBef>
              <a:buFont typeface="Arial"/>
              <a:buChar char="•"/>
            </a:pPr>
            <a:r>
              <a:rPr lang="en-US" sz="2441" dirty="0" err="1">
                <a:solidFill>
                  <a:srgbClr val="000000"/>
                </a:solidFill>
                <a:ea typeface="TDTD고딕"/>
              </a:rPr>
              <a:t>결측치</a:t>
            </a:r>
            <a:r>
              <a:rPr lang="en-US" sz="2441" dirty="0">
                <a:solidFill>
                  <a:srgbClr val="000000"/>
                </a:solidFill>
                <a:ea typeface="TDTD고딕"/>
              </a:rPr>
              <a:t> 등 </a:t>
            </a:r>
            <a:r>
              <a:rPr lang="en-US" sz="2441" dirty="0" err="1">
                <a:solidFill>
                  <a:srgbClr val="000000"/>
                </a:solidFill>
                <a:ea typeface="TDTD고딕"/>
              </a:rPr>
              <a:t>분포를</a:t>
            </a:r>
            <a:r>
              <a:rPr lang="en-US" sz="2441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2441" dirty="0" err="1">
                <a:solidFill>
                  <a:srgbClr val="000000"/>
                </a:solidFill>
                <a:ea typeface="TDTD고딕"/>
              </a:rPr>
              <a:t>확인</a:t>
            </a:r>
            <a:endParaRPr lang="en-US" sz="2441" dirty="0">
              <a:solidFill>
                <a:srgbClr val="000000"/>
              </a:solidFill>
              <a:ea typeface="TDTD고딕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5989784" y="6222659"/>
            <a:ext cx="240055" cy="5461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11"/>
              </a:lnSpc>
              <a:spcBef>
                <a:spcPct val="0"/>
              </a:spcBef>
            </a:pPr>
            <a:r>
              <a:rPr lang="en-US" sz="2441">
                <a:solidFill>
                  <a:srgbClr val="000000"/>
                </a:solidFill>
                <a:latin typeface="TDTD고딕"/>
              </a:rPr>
              <a:t>...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130611" y="7602833"/>
            <a:ext cx="5529559" cy="5461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7030" lvl="1" indent="-263515">
              <a:lnSpc>
                <a:spcPts val="4711"/>
              </a:lnSpc>
              <a:spcBef>
                <a:spcPct val="0"/>
              </a:spcBef>
              <a:buFont typeface="Arial"/>
              <a:buChar char="•"/>
            </a:pP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각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변수의</a:t>
            </a: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분포</a:t>
            </a: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,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중심</a:t>
            </a: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경향</a:t>
            </a: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,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변동성</a:t>
            </a:r>
            <a:r>
              <a:rPr lang="en-US" sz="2441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441" dirty="0" err="1">
                <a:solidFill>
                  <a:srgbClr val="000000"/>
                </a:solidFill>
                <a:latin typeface="TDTD고딕"/>
                <a:ea typeface="TDTD고딕"/>
              </a:rPr>
              <a:t>파악</a:t>
            </a:r>
            <a:endParaRPr lang="en-US" sz="2441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0639109" y="3093043"/>
            <a:ext cx="6975920" cy="172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030" lvl="1" indent="-263515">
              <a:lnSpc>
                <a:spcPts val="4711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TDTD고딕"/>
                <a:ea typeface="TDTD고딕"/>
              </a:rPr>
              <a:t>속성 간의 관계에 초점을 두어, 개별 속성 관찰에서 </a:t>
            </a:r>
          </a:p>
          <a:p>
            <a:pPr>
              <a:lnSpc>
                <a:spcPts val="4711"/>
              </a:lnSpc>
            </a:pPr>
            <a:r>
              <a:rPr lang="en-US" sz="2441">
                <a:solidFill>
                  <a:srgbClr val="000000"/>
                </a:solidFill>
                <a:latin typeface="TDTD고딕"/>
              </a:rPr>
              <a:t>      </a:t>
            </a:r>
            <a:r>
              <a:rPr lang="en-US" sz="2441">
                <a:solidFill>
                  <a:srgbClr val="000000"/>
                </a:solidFill>
                <a:ea typeface="TDTD고딕"/>
              </a:rPr>
              <a:t>미처 발견하지 못한 패턴 혹은 이상치 발견</a:t>
            </a:r>
          </a:p>
          <a:p>
            <a:pPr>
              <a:lnSpc>
                <a:spcPts val="4711"/>
              </a:lnSpc>
              <a:spcBef>
                <a:spcPct val="0"/>
              </a:spcBef>
            </a:pPr>
            <a:r>
              <a:rPr lang="en-US" sz="2441">
                <a:solidFill>
                  <a:srgbClr val="000000"/>
                </a:solidFill>
                <a:latin typeface="TDTD고딕"/>
              </a:rPr>
              <a:t>      </a:t>
            </a:r>
            <a:r>
              <a:rPr lang="en-US" sz="2441">
                <a:solidFill>
                  <a:srgbClr val="000000"/>
                </a:solidFill>
                <a:latin typeface="TDTD고딕"/>
                <a:ea typeface="TDTD고딕"/>
              </a:rPr>
              <a:t>ex) 상관관계, 시각화 등을 활용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639109" y="6323031"/>
            <a:ext cx="5274972" cy="17290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030" lvl="1" indent="-263515">
              <a:lnSpc>
                <a:spcPts val="4711"/>
              </a:lnSpc>
              <a:buFont typeface="Arial"/>
              <a:buChar char="•"/>
            </a:pPr>
            <a:r>
              <a:rPr lang="en-US" sz="2441">
                <a:solidFill>
                  <a:srgbClr val="000000"/>
                </a:solidFill>
                <a:latin typeface="TDTD고딕"/>
                <a:ea typeface="TDTD고딕"/>
              </a:rPr>
              <a:t>Mean, Median, Std Deviation등의 </a:t>
            </a:r>
          </a:p>
          <a:p>
            <a:pPr>
              <a:lnSpc>
                <a:spcPts val="4711"/>
              </a:lnSpc>
            </a:pPr>
            <a:r>
              <a:rPr lang="en-US" sz="2441">
                <a:solidFill>
                  <a:srgbClr val="000000"/>
                </a:solidFill>
                <a:latin typeface="TDTD고딕"/>
              </a:rPr>
              <a:t>      </a:t>
            </a:r>
            <a:r>
              <a:rPr lang="en-US" sz="2441">
                <a:solidFill>
                  <a:srgbClr val="000000"/>
                </a:solidFill>
                <a:ea typeface="TDTD고딕"/>
              </a:rPr>
              <a:t>기초 통계량 계산</a:t>
            </a:r>
          </a:p>
          <a:p>
            <a:pPr>
              <a:lnSpc>
                <a:spcPts val="4711"/>
              </a:lnSpc>
              <a:spcBef>
                <a:spcPct val="0"/>
              </a:spcBef>
            </a:pPr>
            <a:endParaRPr lang="en-US" sz="2441">
              <a:solidFill>
                <a:srgbClr val="000000"/>
              </a:solidFill>
              <a:ea typeface="TDTD고딕"/>
            </a:endParaRPr>
          </a:p>
        </p:txBody>
      </p:sp>
      <p:sp>
        <p:nvSpPr>
          <p:cNvPr id="18" name="AutoShape 18"/>
          <p:cNvSpPr/>
          <p:nvPr/>
        </p:nvSpPr>
        <p:spPr>
          <a:xfrm>
            <a:off x="9838525" y="2956924"/>
            <a:ext cx="0" cy="4778095"/>
          </a:xfrm>
          <a:prstGeom prst="line">
            <a:avLst/>
          </a:prstGeom>
          <a:ln w="28575" cap="flat">
            <a:solidFill>
              <a:srgbClr val="000000">
                <a:alpha val="15686"/>
              </a:srgbClr>
            </a:solidFill>
            <a:prstDash val="sysDot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2773487" y="2937388"/>
            <a:ext cx="10703387" cy="1492299"/>
          </a:xfrm>
          <a:custGeom>
            <a:avLst/>
            <a:gdLst/>
            <a:ahLst/>
            <a:cxnLst/>
            <a:rect l="l" t="t" r="r" b="b"/>
            <a:pathLst>
              <a:path w="10703387" h="1492299">
                <a:moveTo>
                  <a:pt x="0" y="0"/>
                </a:moveTo>
                <a:lnTo>
                  <a:pt x="10703387" y="0"/>
                </a:lnTo>
                <a:lnTo>
                  <a:pt x="10703387" y="1492299"/>
                </a:lnTo>
                <a:lnTo>
                  <a:pt x="0" y="149229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43034" y="5762267"/>
            <a:ext cx="11803569" cy="3788800"/>
          </a:xfrm>
          <a:custGeom>
            <a:avLst/>
            <a:gdLst/>
            <a:ahLst/>
            <a:cxnLst/>
            <a:rect l="l" t="t" r="r" b="b"/>
            <a:pathLst>
              <a:path w="11803569" h="3788800">
                <a:moveTo>
                  <a:pt x="0" y="0"/>
                </a:moveTo>
                <a:lnTo>
                  <a:pt x="11803568" y="0"/>
                </a:lnTo>
                <a:lnTo>
                  <a:pt x="11803568" y="3788800"/>
                </a:lnTo>
                <a:lnTo>
                  <a:pt x="0" y="378880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78299" y="6272093"/>
            <a:ext cx="401200" cy="420304"/>
          </a:xfrm>
          <a:custGeom>
            <a:avLst/>
            <a:gdLst/>
            <a:ahLst/>
            <a:cxnLst/>
            <a:rect l="l" t="t" r="r" b="b"/>
            <a:pathLst>
              <a:path w="401200" h="420304">
                <a:moveTo>
                  <a:pt x="0" y="0"/>
                </a:moveTo>
                <a:lnTo>
                  <a:pt x="401199" y="0"/>
                </a:lnTo>
                <a:lnTo>
                  <a:pt x="401199" y="420304"/>
                </a:lnTo>
                <a:lnTo>
                  <a:pt x="0" y="42030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593972"/>
            <a:ext cx="2514334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2. EDA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방법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73487" y="4717938"/>
            <a:ext cx="4847472" cy="760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1.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데이터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목적과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구조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파악</a:t>
            </a:r>
            <a:endParaRPr lang="en-US" sz="3410" dirty="0">
              <a:solidFill>
                <a:srgbClr val="000000"/>
              </a:solidFill>
              <a:latin typeface="TDTD고딕 Bold"/>
              <a:ea typeface="TDTD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24857" y="1313381"/>
            <a:ext cx="2438468" cy="94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6"/>
              </a:lnSpc>
              <a:spcBef>
                <a:spcPct val="0"/>
              </a:spcBef>
            </a:pPr>
            <a:r>
              <a:rPr lang="en-US" sz="4236" dirty="0" err="1">
                <a:solidFill>
                  <a:srgbClr val="000000"/>
                </a:solidFill>
                <a:ea typeface="TDTD고딕 Bold"/>
              </a:rPr>
              <a:t>코드</a:t>
            </a:r>
            <a:r>
              <a:rPr lang="en-US" sz="4236" dirty="0">
                <a:solidFill>
                  <a:srgbClr val="000000"/>
                </a:solidFill>
                <a:ea typeface="TDTD고딕 Bold"/>
              </a:rPr>
              <a:t> </a:t>
            </a:r>
            <a:r>
              <a:rPr lang="en-US" sz="4236" dirty="0" err="1">
                <a:solidFill>
                  <a:srgbClr val="000000"/>
                </a:solidFill>
                <a:ea typeface="TDTD고딕 Bold"/>
              </a:rPr>
              <a:t>설명</a:t>
            </a:r>
            <a:endParaRPr lang="en-US" sz="4236" dirty="0">
              <a:solidFill>
                <a:srgbClr val="000000"/>
              </a:solidFill>
              <a:ea typeface="TDTD고딕 Bold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773487" y="2192024"/>
            <a:ext cx="1539093" cy="6074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161"/>
              </a:lnSpc>
              <a:spcBef>
                <a:spcPct val="0"/>
              </a:spcBef>
            </a:pPr>
            <a:r>
              <a:rPr lang="en-US" sz="2674">
                <a:solidFill>
                  <a:srgbClr val="000000">
                    <a:alpha val="68627"/>
                  </a:srgbClr>
                </a:solidFill>
                <a:ea typeface="TDTD고딕 Bold"/>
              </a:rPr>
              <a:t>공통 코드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274259" y="3149716"/>
            <a:ext cx="11176533" cy="1160245"/>
          </a:xfrm>
          <a:custGeom>
            <a:avLst/>
            <a:gdLst/>
            <a:ahLst/>
            <a:cxnLst/>
            <a:rect l="l" t="t" r="r" b="b"/>
            <a:pathLst>
              <a:path w="11176533" h="1160245">
                <a:moveTo>
                  <a:pt x="0" y="0"/>
                </a:moveTo>
                <a:lnTo>
                  <a:pt x="11176533" y="0"/>
                </a:lnTo>
                <a:lnTo>
                  <a:pt x="11176533" y="1160245"/>
                </a:lnTo>
                <a:lnTo>
                  <a:pt x="0" y="116024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274259" y="5590240"/>
            <a:ext cx="10732594" cy="781170"/>
          </a:xfrm>
          <a:custGeom>
            <a:avLst/>
            <a:gdLst/>
            <a:ahLst/>
            <a:cxnLst/>
            <a:rect l="l" t="t" r="r" b="b"/>
            <a:pathLst>
              <a:path w="10732594" h="781170">
                <a:moveTo>
                  <a:pt x="0" y="0"/>
                </a:moveTo>
                <a:lnTo>
                  <a:pt x="10732594" y="0"/>
                </a:lnTo>
                <a:lnTo>
                  <a:pt x="10732594" y="781170"/>
                </a:lnTo>
                <a:lnTo>
                  <a:pt x="0" y="78117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274259" y="7655414"/>
            <a:ext cx="9627050" cy="2389979"/>
          </a:xfrm>
          <a:custGeom>
            <a:avLst/>
            <a:gdLst/>
            <a:ahLst/>
            <a:cxnLst/>
            <a:rect l="l" t="t" r="r" b="b"/>
            <a:pathLst>
              <a:path w="9627050" h="2389979">
                <a:moveTo>
                  <a:pt x="0" y="0"/>
                </a:moveTo>
                <a:lnTo>
                  <a:pt x="9627049" y="0"/>
                </a:lnTo>
                <a:lnTo>
                  <a:pt x="9627049" y="2389979"/>
                </a:lnTo>
                <a:lnTo>
                  <a:pt x="0" y="238997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700" y="593972"/>
            <a:ext cx="2606427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2. EDA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방법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773487" y="2199087"/>
            <a:ext cx="2654853" cy="7540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2.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결측치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확인</a:t>
            </a:r>
            <a:endParaRPr lang="en-US" sz="3410" dirty="0">
              <a:solidFill>
                <a:srgbClr val="000000"/>
              </a:solidFill>
              <a:latin typeface="TDTD고딕 Bold"/>
              <a:ea typeface="TDTD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824857" y="1313381"/>
            <a:ext cx="2438468" cy="94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6"/>
              </a:lnSpc>
              <a:spcBef>
                <a:spcPct val="0"/>
              </a:spcBef>
            </a:pPr>
            <a:r>
              <a:rPr lang="en-US" sz="4236">
                <a:solidFill>
                  <a:srgbClr val="000000"/>
                </a:solidFill>
                <a:ea typeface="TDTD고딕 Bold"/>
              </a:rPr>
              <a:t>코드 설명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773487" y="4639610"/>
            <a:ext cx="2654853" cy="760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3.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다변량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분석</a:t>
            </a:r>
            <a:endParaRPr lang="en-US" sz="3410" dirty="0">
              <a:solidFill>
                <a:srgbClr val="000000"/>
              </a:solidFill>
              <a:latin typeface="TDTD고딕 Bold"/>
              <a:ea typeface="TDTD고딕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768725" y="6704785"/>
            <a:ext cx="4852234" cy="760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4.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이변량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분석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및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시각화</a:t>
            </a:r>
            <a:endParaRPr lang="en-US" sz="3410" dirty="0">
              <a:solidFill>
                <a:srgbClr val="000000"/>
              </a:solidFill>
              <a:latin typeface="TDTD고딕 Bold"/>
              <a:ea typeface="TDTD고딕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901308" y="8124093"/>
            <a:ext cx="5227928" cy="1252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77903" lvl="1" indent="-288951">
              <a:lnSpc>
                <a:spcPts val="5166"/>
              </a:lnSpc>
              <a:buFont typeface="Arial"/>
              <a:buChar char="•"/>
            </a:pPr>
            <a:r>
              <a:rPr lang="en-US" sz="2676">
                <a:solidFill>
                  <a:srgbClr val="000000"/>
                </a:solidFill>
                <a:latin typeface="TDTD고딕"/>
                <a:ea typeface="TDTD고딕"/>
              </a:rPr>
              <a:t>수치형 데이터 = 히스토그램</a:t>
            </a:r>
          </a:p>
          <a:p>
            <a:pPr marL="577903" lvl="1" indent="-288951">
              <a:lnSpc>
                <a:spcPts val="5166"/>
              </a:lnSpc>
              <a:spcBef>
                <a:spcPct val="0"/>
              </a:spcBef>
              <a:buFont typeface="Arial"/>
              <a:buChar char="•"/>
            </a:pPr>
            <a:r>
              <a:rPr lang="en-US" sz="2676">
                <a:solidFill>
                  <a:srgbClr val="000000"/>
                </a:solidFill>
                <a:latin typeface="TDTD고딕"/>
                <a:ea typeface="TDTD고딕"/>
              </a:rPr>
              <a:t>카테고리형 데이터 = 파이 차트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5872278" y="3149716"/>
            <a:ext cx="8134575" cy="1101741"/>
            <a:chOff x="0" y="0"/>
            <a:chExt cx="10846100" cy="1468987"/>
          </a:xfrm>
        </p:grpSpPr>
        <p:grpSp>
          <p:nvGrpSpPr>
            <p:cNvPr id="15" name="Group 15"/>
            <p:cNvGrpSpPr/>
            <p:nvPr/>
          </p:nvGrpSpPr>
          <p:grpSpPr>
            <a:xfrm>
              <a:off x="1780526" y="0"/>
              <a:ext cx="9065574" cy="804212"/>
              <a:chOff x="0" y="0"/>
              <a:chExt cx="2313592" cy="20524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2313592" cy="205240"/>
              </a:xfrm>
              <a:custGeom>
                <a:avLst/>
                <a:gdLst/>
                <a:ahLst/>
                <a:cxnLst/>
                <a:rect l="l" t="t" r="r" b="b"/>
                <a:pathLst>
                  <a:path w="2313592" h="205240">
                    <a:moveTo>
                      <a:pt x="0" y="0"/>
                    </a:moveTo>
                    <a:lnTo>
                      <a:pt x="2313592" y="0"/>
                    </a:lnTo>
                    <a:lnTo>
                      <a:pt x="2313592" y="205240"/>
                    </a:lnTo>
                    <a:lnTo>
                      <a:pt x="0" y="205240"/>
                    </a:lnTo>
                    <a:close/>
                  </a:path>
                </a:pathLst>
              </a:custGeom>
              <a:solidFill>
                <a:srgbClr val="DA72A3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0" y="-180975"/>
                <a:ext cx="2313592" cy="386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11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664776"/>
              <a:ext cx="9065574" cy="804212"/>
              <a:chOff x="0" y="0"/>
              <a:chExt cx="2313592" cy="20524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2313592" cy="205240"/>
              </a:xfrm>
              <a:custGeom>
                <a:avLst/>
                <a:gdLst/>
                <a:ahLst/>
                <a:cxnLst/>
                <a:rect l="l" t="t" r="r" b="b"/>
                <a:pathLst>
                  <a:path w="2313592" h="205240">
                    <a:moveTo>
                      <a:pt x="0" y="0"/>
                    </a:moveTo>
                    <a:lnTo>
                      <a:pt x="2313592" y="0"/>
                    </a:lnTo>
                    <a:lnTo>
                      <a:pt x="2313592" y="205240"/>
                    </a:lnTo>
                    <a:lnTo>
                      <a:pt x="0" y="205240"/>
                    </a:lnTo>
                    <a:close/>
                  </a:path>
                </a:pathLst>
              </a:custGeom>
              <a:solidFill>
                <a:srgbClr val="DA72A3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180975"/>
                <a:ext cx="2313592" cy="38621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4711"/>
                  </a:lnSpc>
                </a:pPr>
                <a:endParaRPr/>
              </a:p>
            </p:txBody>
          </p:sp>
        </p:grpSp>
        <p:sp>
          <p:nvSpPr>
            <p:cNvPr id="21" name="TextBox 21"/>
            <p:cNvSpPr txBox="1"/>
            <p:nvPr/>
          </p:nvSpPr>
          <p:spPr>
            <a:xfrm>
              <a:off x="2649746" y="141160"/>
              <a:ext cx="5589030" cy="9030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324"/>
                </a:lnSpc>
                <a:spcBef>
                  <a:spcPct val="0"/>
                </a:spcBef>
              </a:pPr>
              <a:r>
                <a:rPr lang="en-US" sz="3276" dirty="0">
                  <a:solidFill>
                    <a:srgbClr val="000000"/>
                  </a:solidFill>
                  <a:latin typeface="TDTD굴림"/>
                </a:rPr>
                <a:t>Quiz 1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3321403" y="3149716"/>
            <a:ext cx="8750087" cy="1898263"/>
          </a:xfrm>
          <a:custGeom>
            <a:avLst/>
            <a:gdLst/>
            <a:ahLst/>
            <a:cxnLst/>
            <a:rect l="l" t="t" r="r" b="b"/>
            <a:pathLst>
              <a:path w="8750087" h="1898263">
                <a:moveTo>
                  <a:pt x="0" y="0"/>
                </a:moveTo>
                <a:lnTo>
                  <a:pt x="8750087" y="0"/>
                </a:lnTo>
                <a:lnTo>
                  <a:pt x="8750087" y="1898263"/>
                </a:lnTo>
                <a:lnTo>
                  <a:pt x="0" y="189826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21235" y="5943329"/>
            <a:ext cx="5229103" cy="3479365"/>
          </a:xfrm>
          <a:custGeom>
            <a:avLst/>
            <a:gdLst/>
            <a:ahLst/>
            <a:cxnLst/>
            <a:rect l="l" t="t" r="r" b="b"/>
            <a:pathLst>
              <a:path w="5229103" h="3479365">
                <a:moveTo>
                  <a:pt x="0" y="0"/>
                </a:moveTo>
                <a:lnTo>
                  <a:pt x="5229103" y="0"/>
                </a:lnTo>
                <a:lnTo>
                  <a:pt x="5229103" y="3479365"/>
                </a:lnTo>
                <a:lnTo>
                  <a:pt x="0" y="34793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93972"/>
            <a:ext cx="262890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2. EDA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방법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773487" y="2199087"/>
            <a:ext cx="3474913" cy="7601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582"/>
              </a:lnSpc>
              <a:spcBef>
                <a:spcPct val="0"/>
              </a:spcBef>
            </a:pP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5.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기초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통계</a:t>
            </a:r>
            <a:r>
              <a:rPr lang="en-US" sz="3410" dirty="0">
                <a:solidFill>
                  <a:srgbClr val="000000"/>
                </a:solidFill>
                <a:latin typeface="TDTD고딕 Bold"/>
                <a:ea typeface="TDTD고딕 Bold"/>
              </a:rPr>
              <a:t> </a:t>
            </a:r>
            <a:r>
              <a:rPr lang="en-US" sz="3410" dirty="0" err="1">
                <a:solidFill>
                  <a:srgbClr val="000000"/>
                </a:solidFill>
                <a:latin typeface="TDTD고딕 Bold"/>
                <a:ea typeface="TDTD고딕 Bold"/>
              </a:rPr>
              <a:t>분석</a:t>
            </a:r>
            <a:endParaRPr lang="en-US" sz="3410" dirty="0">
              <a:solidFill>
                <a:srgbClr val="000000"/>
              </a:solidFill>
              <a:latin typeface="TDTD고딕 Bold"/>
              <a:ea typeface="TDTD고딕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824857" y="1313381"/>
            <a:ext cx="2438468" cy="940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76"/>
              </a:lnSpc>
              <a:spcBef>
                <a:spcPct val="0"/>
              </a:spcBef>
            </a:pPr>
            <a:r>
              <a:rPr lang="en-US" sz="4236" dirty="0" err="1">
                <a:solidFill>
                  <a:srgbClr val="000000"/>
                </a:solidFill>
                <a:ea typeface="TDTD고딕 Bold"/>
              </a:rPr>
              <a:t>코드</a:t>
            </a:r>
            <a:r>
              <a:rPr lang="en-US" sz="4236" dirty="0">
                <a:solidFill>
                  <a:srgbClr val="000000"/>
                </a:solidFill>
                <a:ea typeface="TDTD고딕 Bold"/>
              </a:rPr>
              <a:t> </a:t>
            </a:r>
            <a:r>
              <a:rPr lang="en-US" sz="4236" dirty="0" err="1">
                <a:solidFill>
                  <a:srgbClr val="000000"/>
                </a:solidFill>
                <a:ea typeface="TDTD고딕 Bold"/>
              </a:rPr>
              <a:t>설명</a:t>
            </a:r>
            <a:endParaRPr lang="en-US" sz="4236" dirty="0">
              <a:solidFill>
                <a:srgbClr val="000000"/>
              </a:solidFill>
              <a:ea typeface="TDTD고딕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321403" y="5705204"/>
            <a:ext cx="8732341" cy="156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  <a:ea typeface="TDTD고딕"/>
              </a:rPr>
              <a:t>다만! 앞에서 한 시각화를 바탕으로 이상치에 의한 </a:t>
            </a:r>
          </a:p>
          <a:p>
            <a:pPr>
              <a:lnSpc>
                <a:spcPts val="6455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ea typeface="TDTD고딕"/>
              </a:rPr>
              <a:t>통계적 함정에 빠지지 않도록 유의할 필요가 있다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624448"/>
            <a:ext cx="12748054" cy="2059090"/>
          </a:xfrm>
          <a:custGeom>
            <a:avLst/>
            <a:gdLst/>
            <a:ahLst/>
            <a:cxnLst/>
            <a:rect l="l" t="t" r="r" b="b"/>
            <a:pathLst>
              <a:path w="12748054" h="2059090">
                <a:moveTo>
                  <a:pt x="0" y="0"/>
                </a:moveTo>
                <a:lnTo>
                  <a:pt x="12748054" y="0"/>
                </a:lnTo>
                <a:lnTo>
                  <a:pt x="12748054" y="2059090"/>
                </a:lnTo>
                <a:lnTo>
                  <a:pt x="0" y="205909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768510" y="2508385"/>
            <a:ext cx="2887283" cy="871434"/>
          </a:xfrm>
          <a:custGeom>
            <a:avLst/>
            <a:gdLst/>
            <a:ahLst/>
            <a:cxnLst/>
            <a:rect l="l" t="t" r="r" b="b"/>
            <a:pathLst>
              <a:path w="2887283" h="871434">
                <a:moveTo>
                  <a:pt x="0" y="0"/>
                </a:moveTo>
                <a:lnTo>
                  <a:pt x="2887282" y="0"/>
                </a:lnTo>
                <a:lnTo>
                  <a:pt x="2887282" y="871434"/>
                </a:lnTo>
                <a:lnTo>
                  <a:pt x="0" y="87143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3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5729924" y="1138340"/>
            <a:ext cx="1713054" cy="1104796"/>
          </a:xfrm>
          <a:custGeom>
            <a:avLst/>
            <a:gdLst/>
            <a:ahLst/>
            <a:cxnLst/>
            <a:rect l="l" t="t" r="r" b="b"/>
            <a:pathLst>
              <a:path w="1713054" h="1104796">
                <a:moveTo>
                  <a:pt x="0" y="0"/>
                </a:moveTo>
                <a:lnTo>
                  <a:pt x="1713054" y="0"/>
                </a:lnTo>
                <a:lnTo>
                  <a:pt x="1713054" y="1104796"/>
                </a:lnTo>
                <a:lnTo>
                  <a:pt x="0" y="1104796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368484" y="4053284"/>
            <a:ext cx="4518570" cy="5798460"/>
          </a:xfrm>
          <a:custGeom>
            <a:avLst/>
            <a:gdLst/>
            <a:ahLst/>
            <a:cxnLst/>
            <a:rect l="l" t="t" r="r" b="b"/>
            <a:pathLst>
              <a:path w="4518570" h="5798460">
                <a:moveTo>
                  <a:pt x="0" y="0"/>
                </a:moveTo>
                <a:lnTo>
                  <a:pt x="4518570" y="0"/>
                </a:lnTo>
                <a:lnTo>
                  <a:pt x="4518570" y="5798460"/>
                </a:lnTo>
                <a:lnTo>
                  <a:pt x="0" y="5798460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7878637" y="4190208"/>
            <a:ext cx="10001110" cy="3548967"/>
          </a:xfrm>
          <a:custGeom>
            <a:avLst/>
            <a:gdLst/>
            <a:ahLst/>
            <a:cxnLst/>
            <a:rect l="l" t="t" r="r" b="b"/>
            <a:pathLst>
              <a:path w="10001110" h="3548967">
                <a:moveTo>
                  <a:pt x="0" y="0"/>
                </a:moveTo>
                <a:lnTo>
                  <a:pt x="10001110" y="0"/>
                </a:lnTo>
                <a:lnTo>
                  <a:pt x="10001110" y="3548967"/>
                </a:lnTo>
                <a:lnTo>
                  <a:pt x="0" y="3548967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r="-71110"/>
            </a:stretch>
          </a:blipFill>
        </p:spPr>
      </p:sp>
      <p:sp>
        <p:nvSpPr>
          <p:cNvPr id="10" name="Freeform 10"/>
          <p:cNvSpPr/>
          <p:nvPr/>
        </p:nvSpPr>
        <p:spPr>
          <a:xfrm flipH="1">
            <a:off x="4942182" y="6370930"/>
            <a:ext cx="327354" cy="2857851"/>
          </a:xfrm>
          <a:custGeom>
            <a:avLst/>
            <a:gdLst/>
            <a:ahLst/>
            <a:cxnLst/>
            <a:rect l="l" t="t" r="r" b="b"/>
            <a:pathLst>
              <a:path w="327354" h="2857851">
                <a:moveTo>
                  <a:pt x="327354" y="0"/>
                </a:moveTo>
                <a:lnTo>
                  <a:pt x="0" y="0"/>
                </a:lnTo>
                <a:lnTo>
                  <a:pt x="0" y="2857851"/>
                </a:lnTo>
                <a:lnTo>
                  <a:pt x="327354" y="2857851"/>
                </a:lnTo>
                <a:lnTo>
                  <a:pt x="327354" y="0"/>
                </a:lnTo>
                <a:close/>
              </a:path>
            </a:pathLst>
          </a:custGeom>
          <a:blipFill>
            <a:blip r:embed="rId14">
              <a:alphaModFix amt="36000"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 flipH="1">
            <a:off x="4942182" y="5329689"/>
            <a:ext cx="144895" cy="996156"/>
          </a:xfrm>
          <a:custGeom>
            <a:avLst/>
            <a:gdLst/>
            <a:ahLst/>
            <a:cxnLst/>
            <a:rect l="l" t="t" r="r" b="b"/>
            <a:pathLst>
              <a:path w="144895" h="996156">
                <a:moveTo>
                  <a:pt x="144896" y="0"/>
                </a:moveTo>
                <a:lnTo>
                  <a:pt x="0" y="0"/>
                </a:lnTo>
                <a:lnTo>
                  <a:pt x="0" y="996156"/>
                </a:lnTo>
                <a:lnTo>
                  <a:pt x="144896" y="996156"/>
                </a:lnTo>
                <a:lnTo>
                  <a:pt x="144896" y="0"/>
                </a:lnTo>
                <a:close/>
              </a:path>
            </a:pathLst>
          </a:custGeom>
          <a:blipFill>
            <a:blip r:embed="rId16">
              <a:alphaModFix amt="43000"/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593972"/>
            <a:ext cx="140970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3.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실습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4014977" y="1386323"/>
            <a:ext cx="147682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  <a:spcBef>
                <a:spcPct val="0"/>
              </a:spcBef>
            </a:pPr>
            <a:r>
              <a:rPr lang="en-US" sz="3344">
                <a:solidFill>
                  <a:srgbClr val="143F65"/>
                </a:solidFill>
                <a:latin typeface="TDTD굴림"/>
              </a:rPr>
              <a:t>Kaggle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4014977" y="2313744"/>
            <a:ext cx="2394347" cy="11749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53"/>
              </a:lnSpc>
            </a:pPr>
            <a:r>
              <a:rPr lang="en-US" sz="3233">
                <a:solidFill>
                  <a:srgbClr val="000000"/>
                </a:solidFill>
                <a:latin typeface="TDTD굴림"/>
                <a:ea typeface="TDTD굴림"/>
              </a:rPr>
              <a:t>1,000개의 행</a:t>
            </a:r>
          </a:p>
          <a:p>
            <a:pPr>
              <a:lnSpc>
                <a:spcPts val="4753"/>
              </a:lnSpc>
            </a:pPr>
            <a:r>
              <a:rPr lang="en-US" sz="3233">
                <a:solidFill>
                  <a:srgbClr val="000000"/>
                </a:solidFill>
                <a:latin typeface="TDTD굴림"/>
                <a:ea typeface="TDTD굴림"/>
              </a:rPr>
              <a:t>17개의 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326686" y="6800114"/>
            <a:ext cx="1665541" cy="20669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66"/>
              </a:lnSpc>
            </a:pPr>
            <a:r>
              <a:rPr lang="en-US" sz="2158" dirty="0">
                <a:solidFill>
                  <a:srgbClr val="000000"/>
                </a:solidFill>
                <a:ea typeface="TDTD고딕"/>
              </a:rPr>
              <a:t>각 </a:t>
            </a:r>
            <a:r>
              <a:rPr lang="en-US" sz="2158" dirty="0" err="1">
                <a:solidFill>
                  <a:srgbClr val="000000"/>
                </a:solidFill>
                <a:ea typeface="TDTD고딕"/>
              </a:rPr>
              <a:t>분야에</a:t>
            </a:r>
            <a:r>
              <a:rPr lang="en-US" sz="2158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2158" dirty="0" err="1">
                <a:solidFill>
                  <a:srgbClr val="000000"/>
                </a:solidFill>
                <a:ea typeface="TDTD고딕"/>
              </a:rPr>
              <a:t>대한</a:t>
            </a:r>
            <a:endParaRPr lang="en-US" sz="2158" dirty="0">
              <a:solidFill>
                <a:srgbClr val="000000"/>
              </a:solidFill>
              <a:ea typeface="TDTD고딕"/>
            </a:endParaRPr>
          </a:p>
          <a:p>
            <a:pPr>
              <a:lnSpc>
                <a:spcPts val="4166"/>
              </a:lnSpc>
            </a:pPr>
            <a:r>
              <a:rPr lang="en-US" sz="2158" dirty="0" err="1">
                <a:solidFill>
                  <a:srgbClr val="000000"/>
                </a:solidFill>
                <a:ea typeface="TDTD고딕"/>
              </a:rPr>
              <a:t>지출</a:t>
            </a:r>
            <a:r>
              <a:rPr lang="en-US" sz="2158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2158" dirty="0" err="1">
                <a:solidFill>
                  <a:srgbClr val="000000"/>
                </a:solidFill>
                <a:ea typeface="TDTD고딕"/>
              </a:rPr>
              <a:t>금액이</a:t>
            </a:r>
            <a:endParaRPr lang="en-US" sz="2158" dirty="0">
              <a:solidFill>
                <a:srgbClr val="000000"/>
              </a:solidFill>
              <a:ea typeface="TDTD고딕"/>
            </a:endParaRPr>
          </a:p>
          <a:p>
            <a:pPr>
              <a:lnSpc>
                <a:spcPts val="4166"/>
              </a:lnSpc>
            </a:pPr>
            <a:r>
              <a:rPr lang="en-US" sz="2158" dirty="0" err="1">
                <a:solidFill>
                  <a:srgbClr val="000000"/>
                </a:solidFill>
                <a:ea typeface="TDTD고딕"/>
              </a:rPr>
              <a:t>숫자로</a:t>
            </a:r>
            <a:r>
              <a:rPr lang="en-US" sz="2158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2158" dirty="0" err="1">
                <a:solidFill>
                  <a:srgbClr val="000000"/>
                </a:solidFill>
                <a:ea typeface="TDTD고딕"/>
              </a:rPr>
              <a:t>나타남</a:t>
            </a:r>
            <a:endParaRPr lang="en-US" sz="2158" dirty="0">
              <a:solidFill>
                <a:srgbClr val="000000"/>
              </a:solidFill>
              <a:ea typeface="TDTD고딕"/>
            </a:endParaRPr>
          </a:p>
          <a:p>
            <a:pPr>
              <a:lnSpc>
                <a:spcPts val="4166"/>
              </a:lnSpc>
              <a:spcBef>
                <a:spcPct val="0"/>
              </a:spcBef>
            </a:pPr>
            <a:r>
              <a:rPr lang="en-US" sz="2158" dirty="0" err="1">
                <a:solidFill>
                  <a:srgbClr val="000000"/>
                </a:solidFill>
                <a:latin typeface="TDTD고딕"/>
                <a:ea typeface="TDTD고딕"/>
              </a:rPr>
              <a:t>모두</a:t>
            </a:r>
            <a:r>
              <a:rPr lang="en-US" sz="2158" dirty="0">
                <a:solidFill>
                  <a:srgbClr val="000000"/>
                </a:solidFill>
                <a:latin typeface="TDTD고딕"/>
                <a:ea typeface="TDTD고딕"/>
              </a:rPr>
              <a:t> int64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5289482" y="5445738"/>
            <a:ext cx="2331477" cy="5735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951"/>
              </a:lnSpc>
              <a:spcBef>
                <a:spcPct val="0"/>
              </a:spcBef>
            </a:pPr>
            <a:r>
              <a:rPr lang="en-US" sz="2565" dirty="0" err="1">
                <a:solidFill>
                  <a:srgbClr val="000000"/>
                </a:solidFill>
                <a:latin typeface="TDTD고딕"/>
                <a:ea typeface="TDTD고딕"/>
              </a:rPr>
              <a:t>str의</a:t>
            </a:r>
            <a:r>
              <a:rPr lang="en-US" sz="2565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565" dirty="0" err="1">
                <a:solidFill>
                  <a:srgbClr val="000000"/>
                </a:solidFill>
                <a:latin typeface="TDTD고딕"/>
                <a:ea typeface="TDTD고딕"/>
              </a:rPr>
              <a:t>객체</a:t>
            </a:r>
            <a:r>
              <a:rPr lang="en-US" sz="2565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565" dirty="0" err="1">
                <a:solidFill>
                  <a:srgbClr val="000000"/>
                </a:solidFill>
                <a:latin typeface="TDTD고딕"/>
                <a:ea typeface="TDTD고딕"/>
              </a:rPr>
              <a:t>형태</a:t>
            </a:r>
            <a:endParaRPr lang="en-US" sz="256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021434" y="7727230"/>
            <a:ext cx="7858313" cy="198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345"/>
              </a:lnSpc>
            </a:pPr>
            <a:r>
              <a:rPr lang="en-US" sz="2769">
                <a:solidFill>
                  <a:srgbClr val="000000"/>
                </a:solidFill>
                <a:ea typeface="TDTD고딕"/>
              </a:rPr>
              <a:t>데이터들을 살펴보면</a:t>
            </a:r>
          </a:p>
          <a:p>
            <a:pPr algn="r">
              <a:lnSpc>
                <a:spcPts val="5345"/>
              </a:lnSpc>
            </a:pPr>
            <a:r>
              <a:rPr lang="en-US" sz="2769">
                <a:solidFill>
                  <a:srgbClr val="000000"/>
                </a:solidFill>
                <a:latin typeface="TDTD고딕"/>
                <a:ea typeface="TDTD고딕"/>
              </a:rPr>
              <a:t>Min-Max값만 볼 수도, 혹은 평균만 볼 수도 없음</a:t>
            </a:r>
          </a:p>
          <a:p>
            <a:pPr algn="r">
              <a:lnSpc>
                <a:spcPts val="5345"/>
              </a:lnSpc>
              <a:spcBef>
                <a:spcPct val="0"/>
              </a:spcBef>
            </a:pPr>
            <a:r>
              <a:rPr lang="en-US" sz="2769">
                <a:solidFill>
                  <a:srgbClr val="000000"/>
                </a:solidFill>
                <a:ea typeface="TDTD고딕"/>
              </a:rPr>
              <a:t>모두 다 고려할 필요가 있음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2175317"/>
            <a:ext cx="9211471" cy="4873941"/>
          </a:xfrm>
          <a:custGeom>
            <a:avLst/>
            <a:gdLst/>
            <a:ahLst/>
            <a:cxnLst/>
            <a:rect l="l" t="t" r="r" b="b"/>
            <a:pathLst>
              <a:path w="9211471" h="4873941">
                <a:moveTo>
                  <a:pt x="0" y="0"/>
                </a:moveTo>
                <a:lnTo>
                  <a:pt x="9211471" y="0"/>
                </a:lnTo>
                <a:lnTo>
                  <a:pt x="9211471" y="4873942"/>
                </a:lnTo>
                <a:lnTo>
                  <a:pt x="0" y="487394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AutoShape 6"/>
          <p:cNvSpPr/>
          <p:nvPr/>
        </p:nvSpPr>
        <p:spPr>
          <a:xfrm>
            <a:off x="10564180" y="1914477"/>
            <a:ext cx="0" cy="5820095"/>
          </a:xfrm>
          <a:prstGeom prst="line">
            <a:avLst/>
          </a:prstGeom>
          <a:ln w="38100" cap="flat">
            <a:solidFill>
              <a:srgbClr val="000000">
                <a:alpha val="20784"/>
              </a:srgbClr>
            </a:solidFill>
            <a:prstDash val="sysDot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11099311" y="2175317"/>
            <a:ext cx="4038917" cy="5479370"/>
          </a:xfrm>
          <a:custGeom>
            <a:avLst/>
            <a:gdLst/>
            <a:ahLst/>
            <a:cxnLst/>
            <a:rect l="l" t="t" r="r" b="b"/>
            <a:pathLst>
              <a:path w="4038917" h="5479370">
                <a:moveTo>
                  <a:pt x="0" y="0"/>
                </a:moveTo>
                <a:lnTo>
                  <a:pt x="4038918" y="0"/>
                </a:lnTo>
                <a:lnTo>
                  <a:pt x="4038918" y="5479371"/>
                </a:lnTo>
                <a:lnTo>
                  <a:pt x="0" y="547937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799471" y="9258300"/>
            <a:ext cx="1910086" cy="927260"/>
          </a:xfrm>
          <a:custGeom>
            <a:avLst/>
            <a:gdLst/>
            <a:ahLst/>
            <a:cxnLst/>
            <a:rect l="l" t="t" r="r" b="b"/>
            <a:pathLst>
              <a:path w="1910086" h="927260">
                <a:moveTo>
                  <a:pt x="0" y="0"/>
                </a:moveTo>
                <a:lnTo>
                  <a:pt x="1910086" y="0"/>
                </a:lnTo>
                <a:lnTo>
                  <a:pt x="1910086" y="927260"/>
                </a:lnTo>
                <a:lnTo>
                  <a:pt x="0" y="92726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alphaModFix amt="61000"/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3656178" y="9866770"/>
            <a:ext cx="1248243" cy="249649"/>
          </a:xfrm>
          <a:custGeom>
            <a:avLst/>
            <a:gdLst/>
            <a:ahLst/>
            <a:cxnLst/>
            <a:rect l="l" t="t" r="r" b="b"/>
            <a:pathLst>
              <a:path w="1248243" h="249649">
                <a:moveTo>
                  <a:pt x="0" y="0"/>
                </a:moveTo>
                <a:lnTo>
                  <a:pt x="1248244" y="0"/>
                </a:lnTo>
                <a:lnTo>
                  <a:pt x="1248244" y="249649"/>
                </a:lnTo>
                <a:lnTo>
                  <a:pt x="0" y="24964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028700" y="593972"/>
            <a:ext cx="140970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3.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실습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27212" y="1303014"/>
            <a:ext cx="1563588" cy="747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  <a:spcBef>
                <a:spcPct val="0"/>
              </a:spcBef>
            </a:pPr>
            <a:r>
              <a:rPr lang="en-US" sz="3344" dirty="0" err="1">
                <a:solidFill>
                  <a:srgbClr val="000000"/>
                </a:solidFill>
                <a:latin typeface="TDTD고딕 Bold"/>
              </a:rPr>
              <a:t>isnull</a:t>
            </a:r>
            <a:r>
              <a:rPr lang="en-US" sz="3344" dirty="0">
                <a:solidFill>
                  <a:srgbClr val="000000"/>
                </a:solidFill>
                <a:latin typeface="TDTD고딕 Bold"/>
              </a:rPr>
              <a:t>()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336104" y="7087359"/>
            <a:ext cx="6523483" cy="6797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876"/>
              </a:lnSpc>
              <a:spcBef>
                <a:spcPct val="0"/>
              </a:spcBef>
            </a:pPr>
            <a:r>
              <a:rPr lang="en-US" sz="3044" dirty="0">
                <a:solidFill>
                  <a:srgbClr val="000000"/>
                </a:solidFill>
                <a:latin typeface="TDTD고딕"/>
                <a:ea typeface="TDTD고딕"/>
              </a:rPr>
              <a:t>→ 각 </a:t>
            </a:r>
            <a:r>
              <a:rPr lang="en-US" sz="3044" dirty="0" err="1">
                <a:solidFill>
                  <a:srgbClr val="000000"/>
                </a:solidFill>
                <a:latin typeface="TDTD고딕"/>
                <a:ea typeface="TDTD고딕"/>
              </a:rPr>
              <a:t>cell에</a:t>
            </a:r>
            <a:r>
              <a:rPr lang="en-US" sz="30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044" dirty="0" err="1">
                <a:solidFill>
                  <a:srgbClr val="000000"/>
                </a:solidFill>
                <a:latin typeface="TDTD고딕"/>
                <a:ea typeface="TDTD고딕"/>
              </a:rPr>
              <a:t>대해</a:t>
            </a:r>
            <a:r>
              <a:rPr lang="en-US" sz="30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044" dirty="0" err="1">
                <a:solidFill>
                  <a:srgbClr val="000000"/>
                </a:solidFill>
                <a:latin typeface="TDTD고딕"/>
                <a:ea typeface="TDTD고딕"/>
              </a:rPr>
              <a:t>boolean</a:t>
            </a:r>
            <a:r>
              <a:rPr lang="en-US" sz="30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044" dirty="0" err="1">
                <a:solidFill>
                  <a:srgbClr val="000000"/>
                </a:solidFill>
                <a:latin typeface="TDTD고딕"/>
                <a:ea typeface="TDTD고딕"/>
              </a:rPr>
              <a:t>형태로</a:t>
            </a:r>
            <a:r>
              <a:rPr lang="en-US" sz="30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044" dirty="0" err="1">
                <a:solidFill>
                  <a:srgbClr val="000000"/>
                </a:solidFill>
                <a:latin typeface="TDTD고딕"/>
                <a:ea typeface="TDTD고딕"/>
              </a:rPr>
              <a:t>반환</a:t>
            </a:r>
            <a:endParaRPr lang="en-US" sz="3044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1099311" y="1303014"/>
            <a:ext cx="2556867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TDTD고딕 Bold"/>
              </a:rPr>
              <a:t>isnull().sum()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099311" y="7692788"/>
            <a:ext cx="5176093" cy="679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76"/>
              </a:lnSpc>
              <a:spcBef>
                <a:spcPct val="0"/>
              </a:spcBef>
            </a:pPr>
            <a:r>
              <a:rPr lang="en-US" sz="3044">
                <a:solidFill>
                  <a:srgbClr val="000000"/>
                </a:solidFill>
                <a:latin typeface="TDTD고딕"/>
                <a:ea typeface="TDTD고딕"/>
              </a:rPr>
              <a:t>→ 전체에 대해 개수를 세어 반환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7371802" y="8605842"/>
            <a:ext cx="10553338" cy="142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876"/>
              </a:lnSpc>
            </a:pPr>
            <a:r>
              <a:rPr lang="en-US" sz="3044">
                <a:solidFill>
                  <a:srgbClr val="000000"/>
                </a:solidFill>
                <a:latin typeface="TDTD고딕 Bold"/>
                <a:ea typeface="TDTD고딕 Bold"/>
              </a:rPr>
              <a:t>후에 진행되는 다양한 시각화 이 후, 얻은 인사이트를 바탕으로 </a:t>
            </a:r>
          </a:p>
          <a:p>
            <a:pPr algn="r">
              <a:lnSpc>
                <a:spcPts val="5876"/>
              </a:lnSpc>
              <a:spcBef>
                <a:spcPct val="0"/>
              </a:spcBef>
            </a:pPr>
            <a:r>
              <a:rPr lang="en-US" sz="3044">
                <a:solidFill>
                  <a:srgbClr val="000000"/>
                </a:solidFill>
                <a:ea typeface="TDTD고딕 Bold"/>
              </a:rPr>
              <a:t>전처리와 본격적 데이터 분석을 진행</a:t>
            </a:r>
          </a:p>
        </p:txBody>
      </p:sp>
      <p:grpSp>
        <p:nvGrpSpPr>
          <p:cNvPr id="16" name="Group 16"/>
          <p:cNvGrpSpPr/>
          <p:nvPr/>
        </p:nvGrpSpPr>
        <p:grpSpPr>
          <a:xfrm>
            <a:off x="4197509" y="7233321"/>
            <a:ext cx="1493522" cy="533772"/>
            <a:chOff x="0" y="0"/>
            <a:chExt cx="508208" cy="181629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508208" cy="181629"/>
            </a:xfrm>
            <a:custGeom>
              <a:avLst/>
              <a:gdLst/>
              <a:ahLst/>
              <a:cxnLst/>
              <a:rect l="l" t="t" r="r" b="b"/>
              <a:pathLst>
                <a:path w="508208" h="181629">
                  <a:moveTo>
                    <a:pt x="0" y="0"/>
                  </a:moveTo>
                  <a:lnTo>
                    <a:pt x="508208" y="0"/>
                  </a:lnTo>
                  <a:lnTo>
                    <a:pt x="508208" y="181629"/>
                  </a:lnTo>
                  <a:lnTo>
                    <a:pt x="0" y="181629"/>
                  </a:lnTo>
                  <a:close/>
                </a:path>
              </a:pathLst>
            </a:custGeom>
            <a:solidFill>
              <a:srgbClr val="DA72A3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180975"/>
              <a:ext cx="508208" cy="36260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711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848383" y="7073659"/>
            <a:ext cx="4191773" cy="736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24"/>
              </a:lnSpc>
              <a:spcBef>
                <a:spcPct val="0"/>
              </a:spcBef>
            </a:pPr>
            <a:r>
              <a:rPr lang="en-US" sz="3276" dirty="0">
                <a:solidFill>
                  <a:srgbClr val="000000"/>
                </a:solidFill>
                <a:latin typeface="TDTD굴림"/>
              </a:rPr>
              <a:t>Quiz 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4957" y="3677562"/>
            <a:ext cx="14878085" cy="156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9"/>
              </a:lnSpc>
              <a:spcBef>
                <a:spcPct val="0"/>
              </a:spcBef>
            </a:pPr>
            <a:r>
              <a:rPr lang="en-US" sz="9085" dirty="0" err="1">
                <a:solidFill>
                  <a:srgbClr val="000000"/>
                </a:solidFill>
                <a:ea typeface="TDTD굴림" panose="020B0604020202020204" charset="-127"/>
              </a:rPr>
              <a:t>시각화</a:t>
            </a:r>
            <a:endParaRPr lang="en-US" sz="9085" dirty="0">
              <a:solidFill>
                <a:srgbClr val="000000"/>
              </a:solidFill>
              <a:ea typeface="TDTD굴림" panose="020B0604020202020204" charset="-127"/>
            </a:endParaRPr>
          </a:p>
        </p:txBody>
      </p:sp>
      <p:sp>
        <p:nvSpPr>
          <p:cNvPr id="3" name="Freeform 3"/>
          <p:cNvSpPr/>
          <p:nvPr/>
        </p:nvSpPr>
        <p:spPr>
          <a:xfrm rot="235289">
            <a:off x="-3485740" y="4381395"/>
            <a:ext cx="9518544" cy="8497464"/>
          </a:xfrm>
          <a:custGeom>
            <a:avLst/>
            <a:gdLst/>
            <a:ahLst/>
            <a:cxnLst/>
            <a:rect l="l" t="t" r="r" b="b"/>
            <a:pathLst>
              <a:path w="9518544" h="8497464">
                <a:moveTo>
                  <a:pt x="0" y="0"/>
                </a:moveTo>
                <a:lnTo>
                  <a:pt x="9518544" y="0"/>
                </a:lnTo>
                <a:lnTo>
                  <a:pt x="9518544" y="8497464"/>
                </a:lnTo>
                <a:lnTo>
                  <a:pt x="0" y="849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7091">
            <a:off x="9188763" y="-5135391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47287" y="5665766"/>
            <a:ext cx="11793426" cy="76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1"/>
              </a:lnSpc>
              <a:spcBef>
                <a:spcPct val="0"/>
              </a:spcBef>
            </a:pPr>
            <a:r>
              <a:rPr lang="en-US" sz="4472">
                <a:solidFill>
                  <a:srgbClr val="000000"/>
                </a:solidFill>
                <a:ea typeface="TDTD고딕"/>
              </a:rPr>
              <a:t>김서윤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028700" y="5858410"/>
            <a:ext cx="9562229" cy="3574850"/>
            <a:chOff x="0" y="0"/>
            <a:chExt cx="12749638" cy="4766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407119" cy="4766467"/>
            </a:xfrm>
            <a:custGeom>
              <a:avLst/>
              <a:gdLst/>
              <a:ahLst/>
              <a:cxnLst/>
              <a:rect l="l" t="t" r="r" b="b"/>
              <a:pathLst>
                <a:path w="6407119" h="4766467">
                  <a:moveTo>
                    <a:pt x="0" y="0"/>
                  </a:moveTo>
                  <a:lnTo>
                    <a:pt x="6407119" y="0"/>
                  </a:lnTo>
                  <a:lnTo>
                    <a:pt x="6407119" y="4766467"/>
                  </a:lnTo>
                  <a:lnTo>
                    <a:pt x="0" y="47664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r="-109669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6407119" y="0"/>
              <a:ext cx="6342519" cy="4726450"/>
            </a:xfrm>
            <a:custGeom>
              <a:avLst/>
              <a:gdLst/>
              <a:ahLst/>
              <a:cxnLst/>
              <a:rect l="l" t="t" r="r" b="b"/>
              <a:pathLst>
                <a:path w="6342519" h="4726450">
                  <a:moveTo>
                    <a:pt x="0" y="0"/>
                  </a:moveTo>
                  <a:lnTo>
                    <a:pt x="6342519" y="0"/>
                  </a:lnTo>
                  <a:lnTo>
                    <a:pt x="6342519" y="4726450"/>
                  </a:lnTo>
                  <a:lnTo>
                    <a:pt x="0" y="47264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 err="1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시각화란</a:t>
            </a: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?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449047" y="3529463"/>
            <a:ext cx="15389906" cy="156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 dirty="0" err="1">
                <a:solidFill>
                  <a:srgbClr val="000000"/>
                </a:solidFill>
                <a:ea typeface="TDTD고딕"/>
              </a:rPr>
              <a:t>데이터</a:t>
            </a:r>
            <a:r>
              <a:rPr lang="en-US" sz="3344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3344" dirty="0" err="1">
                <a:solidFill>
                  <a:srgbClr val="000000"/>
                </a:solidFill>
                <a:ea typeface="TDTD고딕"/>
              </a:rPr>
              <a:t>시각화는</a:t>
            </a:r>
            <a:r>
              <a:rPr lang="en-US" sz="3344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3344" dirty="0" err="1">
                <a:solidFill>
                  <a:srgbClr val="000000"/>
                </a:solidFill>
                <a:ea typeface="TDTD고딕"/>
              </a:rPr>
              <a:t>가시화를</a:t>
            </a:r>
            <a:r>
              <a:rPr lang="en-US" sz="3344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3344" dirty="0" err="1">
                <a:solidFill>
                  <a:srgbClr val="000000"/>
                </a:solidFill>
                <a:ea typeface="TDTD고딕"/>
              </a:rPr>
              <a:t>넘어서</a:t>
            </a:r>
            <a:r>
              <a:rPr lang="en-US" sz="3344" dirty="0">
                <a:solidFill>
                  <a:srgbClr val="000000"/>
                </a:solidFill>
                <a:ea typeface="TDTD고딕"/>
              </a:rPr>
              <a:t> </a:t>
            </a:r>
          </a:p>
          <a:p>
            <a:pPr algn="ctr">
              <a:lnSpc>
                <a:spcPts val="6455"/>
              </a:lnSpc>
            </a:pPr>
            <a:r>
              <a:rPr lang="en-US" sz="3344" dirty="0">
                <a:solidFill>
                  <a:srgbClr val="000000"/>
                </a:solidFill>
                <a:latin typeface="TDTD고딕"/>
              </a:rPr>
              <a:t>“</a:t>
            </a:r>
            <a:r>
              <a:rPr lang="en-US" sz="3344" dirty="0" err="1">
                <a:solidFill>
                  <a:srgbClr val="000000"/>
                </a:solidFill>
                <a:ea typeface="TDTD고딕 Bold"/>
              </a:rPr>
              <a:t>쉽게</a:t>
            </a:r>
            <a:r>
              <a:rPr lang="en-US" sz="3344" dirty="0">
                <a:solidFill>
                  <a:srgbClr val="000000"/>
                </a:solidFill>
                <a:ea typeface="TDTD고딕 Bold"/>
              </a:rPr>
              <a:t> </a:t>
            </a:r>
            <a:r>
              <a:rPr lang="en-US" sz="3344" dirty="0" err="1">
                <a:solidFill>
                  <a:srgbClr val="000000"/>
                </a:solidFill>
                <a:ea typeface="TDTD고딕 Bold"/>
              </a:rPr>
              <a:t>이해할</a:t>
            </a:r>
            <a:r>
              <a:rPr lang="en-US" sz="3344" dirty="0">
                <a:solidFill>
                  <a:srgbClr val="000000"/>
                </a:solidFill>
                <a:ea typeface="TDTD고딕 Bold"/>
              </a:rPr>
              <a:t> 수 </a:t>
            </a:r>
            <a:r>
              <a:rPr lang="en-US" sz="3344" dirty="0" err="1">
                <a:solidFill>
                  <a:srgbClr val="000000"/>
                </a:solidFill>
                <a:ea typeface="TDTD고딕 Bold"/>
              </a:rPr>
              <a:t>있게</a:t>
            </a:r>
            <a:r>
              <a:rPr lang="en-US" sz="3344" dirty="0">
                <a:solidFill>
                  <a:srgbClr val="000000"/>
                </a:solidFill>
                <a:ea typeface="TDTD고딕 Bold"/>
              </a:rPr>
              <a:t> </a:t>
            </a:r>
            <a:r>
              <a:rPr lang="en-US" sz="3344" dirty="0" err="1">
                <a:solidFill>
                  <a:srgbClr val="000000"/>
                </a:solidFill>
                <a:ea typeface="TDTD고딕 Bold"/>
              </a:rPr>
              <a:t>시각적으로</a:t>
            </a:r>
            <a:r>
              <a:rPr lang="en-US" sz="3344" dirty="0">
                <a:solidFill>
                  <a:srgbClr val="000000"/>
                </a:solidFill>
                <a:ea typeface="TDTD고딕 Bold"/>
              </a:rPr>
              <a:t> </a:t>
            </a:r>
            <a:r>
              <a:rPr lang="en-US" sz="3344" dirty="0" err="1">
                <a:solidFill>
                  <a:srgbClr val="000000"/>
                </a:solidFill>
                <a:ea typeface="TDTD고딕 Bold"/>
              </a:rPr>
              <a:t>표현하는</a:t>
            </a:r>
            <a:r>
              <a:rPr lang="en-US" sz="3344" dirty="0">
                <a:solidFill>
                  <a:srgbClr val="000000"/>
                </a:solidFill>
                <a:ea typeface="TDTD고딕 Bold"/>
              </a:rPr>
              <a:t> 것</a:t>
            </a:r>
            <a:r>
              <a:rPr lang="en-US" sz="3344" dirty="0">
                <a:solidFill>
                  <a:srgbClr val="000000"/>
                </a:solidFill>
                <a:latin typeface="TDTD고딕"/>
              </a:rPr>
              <a:t>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318696" y="6334036"/>
            <a:ext cx="6400889" cy="23854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  <a:ea typeface="TDTD고딕"/>
              </a:rPr>
              <a:t> 데이터 시각화의 목적</a:t>
            </a:r>
          </a:p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ea typeface="TDTD고딕"/>
              </a:rPr>
              <a:t>데이터에서 </a:t>
            </a:r>
            <a:r>
              <a:rPr lang="en-US" sz="3344">
                <a:solidFill>
                  <a:srgbClr val="004AAD"/>
                </a:solidFill>
                <a:latin typeface="TDTD고딕 Bold"/>
                <a:ea typeface="TDTD고딕 Bold"/>
              </a:rPr>
              <a:t>인사이트를 찾고, communication</a:t>
            </a:r>
            <a:r>
              <a:rPr lang="en-US" sz="3344">
                <a:solidFill>
                  <a:srgbClr val="000000"/>
                </a:solidFill>
                <a:latin typeface="TDTD고딕 Bold"/>
              </a:rPr>
              <a:t> </a:t>
            </a:r>
            <a:r>
              <a:rPr lang="en-US" sz="3344">
                <a:solidFill>
                  <a:srgbClr val="000000"/>
                </a:solidFill>
                <a:ea typeface="TDTD고딕"/>
              </a:rPr>
              <a:t>하기위해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813320" y="7153186"/>
            <a:ext cx="1010752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 Bold"/>
              </a:rPr>
              <a:t>&gt;&gt;&gt;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ea typeface="TDTD고딕"/>
              </a:rPr>
              <a:t>데이터 시각화의 정의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1407" y="5441138"/>
            <a:ext cx="8354382" cy="4401333"/>
          </a:xfrm>
          <a:custGeom>
            <a:avLst/>
            <a:gdLst/>
            <a:ahLst/>
            <a:cxnLst/>
            <a:rect l="l" t="t" r="r" b="b"/>
            <a:pathLst>
              <a:path w="8354382" h="4401333">
                <a:moveTo>
                  <a:pt x="0" y="0"/>
                </a:moveTo>
                <a:lnTo>
                  <a:pt x="8354382" y="0"/>
                </a:lnTo>
                <a:lnTo>
                  <a:pt x="8354382" y="4401333"/>
                </a:lnTo>
                <a:lnTo>
                  <a:pt x="0" y="440133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9155789" y="5441138"/>
            <a:ext cx="8330804" cy="4401333"/>
          </a:xfrm>
          <a:custGeom>
            <a:avLst/>
            <a:gdLst/>
            <a:ahLst/>
            <a:cxnLst/>
            <a:rect l="l" t="t" r="r" b="b"/>
            <a:pathLst>
              <a:path w="8330804" h="4401333">
                <a:moveTo>
                  <a:pt x="0" y="0"/>
                </a:moveTo>
                <a:lnTo>
                  <a:pt x="8330804" y="0"/>
                </a:lnTo>
                <a:lnTo>
                  <a:pt x="8330804" y="4401333"/>
                </a:lnTo>
                <a:lnTo>
                  <a:pt x="0" y="440133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 err="1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시각화란</a:t>
            </a: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  <a:ea typeface="TDTD굴림" panose="020B0604020202020204" charset="-127"/>
              </a:rPr>
              <a:t>?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  <a:ea typeface="TDTD고딕"/>
              </a:rPr>
              <a:t> 맷플롯립(Matplotlib)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72199" y="3387037"/>
            <a:ext cx="14367180" cy="14231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6242" lvl="1" indent="-328121" algn="ctr">
              <a:lnSpc>
                <a:spcPts val="5866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ea typeface="TDTD고딕"/>
              </a:rPr>
              <a:t>파이썬으로 기본적인 차트들을 쉽게 그릴 수 있도록 도와주는 시각화 라이브러리</a:t>
            </a:r>
          </a:p>
          <a:p>
            <a:pPr marL="656242" lvl="1" indent="-328121" algn="ctr">
              <a:lnSpc>
                <a:spcPts val="5866"/>
              </a:lnSpc>
              <a:buFont typeface="Arial"/>
              <a:buChar char="•"/>
            </a:pPr>
            <a:r>
              <a:rPr lang="en-US" sz="3039">
                <a:solidFill>
                  <a:srgbClr val="000000"/>
                </a:solidFill>
                <a:latin typeface="TDTD고딕"/>
                <a:ea typeface="TDTD고딕"/>
              </a:rPr>
              <a:t>아래 이미지와 같이 간단한 plot (바 차트, 파이차트, 히스토그램 등)을 그릴 수 있음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973982" y="8428711"/>
            <a:ext cx="14340036" cy="829589"/>
          </a:xfrm>
          <a:custGeom>
            <a:avLst/>
            <a:gdLst/>
            <a:ahLst/>
            <a:cxnLst/>
            <a:rect l="l" t="t" r="r" b="b"/>
            <a:pathLst>
              <a:path w="14340036" h="829589">
                <a:moveTo>
                  <a:pt x="0" y="0"/>
                </a:moveTo>
                <a:lnTo>
                  <a:pt x="14340036" y="0"/>
                </a:lnTo>
                <a:lnTo>
                  <a:pt x="14340036" y="829589"/>
                </a:lnTo>
                <a:lnTo>
                  <a:pt x="0" y="82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matplotlib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matplotlib .pyplot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873093" y="6330258"/>
            <a:ext cx="14541814" cy="143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고딕"/>
                <a:ea typeface="TDTD고딕"/>
              </a:rPr>
              <a:t>matplotlib 을 사용하기 위해서 다음과 같이 모듈을 import </a:t>
            </a:r>
          </a:p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고딕"/>
                <a:ea typeface="TDTD고딕"/>
              </a:rPr>
              <a:t>임포트를 할 때에는 plt 라는 축약된 이름을 관례적으로 많이 사용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93206" y="3681569"/>
            <a:ext cx="15501588" cy="68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4AAD"/>
                </a:solidFill>
                <a:latin typeface="TDTD굴림"/>
              </a:rPr>
              <a:t>matplotlib .pyplot</a:t>
            </a:r>
            <a:r>
              <a:rPr lang="en-US" sz="3076">
                <a:solidFill>
                  <a:srgbClr val="000000"/>
                </a:solidFill>
                <a:latin typeface="TDTD굴림"/>
                <a:ea typeface="TDTD굴림"/>
              </a:rPr>
              <a:t> : matplotlib의 서브패키지로 matplotlib을 작동하게 만드는 함수 모음</a:t>
            </a:r>
          </a:p>
        </p:txBody>
      </p:sp>
      <p:sp>
        <p:nvSpPr>
          <p:cNvPr id="9" name="TextBox 9"/>
          <p:cNvSpPr txBox="1"/>
          <p:nvPr/>
        </p:nvSpPr>
        <p:spPr>
          <a:xfrm rot="5400000">
            <a:off x="8640476" y="4967302"/>
            <a:ext cx="1321374" cy="97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39"/>
              </a:lnSpc>
            </a:pPr>
            <a:r>
              <a:rPr lang="en-US" sz="4372">
                <a:solidFill>
                  <a:srgbClr val="000000"/>
                </a:solidFill>
                <a:latin typeface="TDTD고딕 Bold"/>
              </a:rPr>
              <a:t>&gt;&gt;&gt;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899631">
            <a:off x="8352238" y="2767935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-3986174">
            <a:off x="9207519" y="3332606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5739487">
            <a:off x="-5668850" y="-2912503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3"/>
                </a:lnTo>
                <a:lnTo>
                  <a:pt x="0" y="96792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701814" y="1765199"/>
            <a:ext cx="8319212" cy="13693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147"/>
              </a:lnSpc>
              <a:spcBef>
                <a:spcPct val="0"/>
              </a:spcBef>
            </a:pPr>
            <a:r>
              <a:rPr lang="en-US" sz="7962">
                <a:solidFill>
                  <a:srgbClr val="000000"/>
                </a:solidFill>
                <a:latin typeface="Seoul Hangang Condensed Light"/>
              </a:rPr>
              <a:t>Content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473199" y="3631993"/>
            <a:ext cx="4486126" cy="1511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238"/>
              </a:lnSpc>
              <a:spcBef>
                <a:spcPct val="0"/>
              </a:spcBef>
            </a:pPr>
            <a:r>
              <a:rPr lang="en-US" sz="8741" dirty="0">
                <a:solidFill>
                  <a:srgbClr val="000000"/>
                </a:solidFill>
                <a:latin typeface="TDTD굴림"/>
              </a:rPr>
              <a:t>1. EDA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73198" y="5395384"/>
            <a:ext cx="5226281" cy="1511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238"/>
              </a:lnSpc>
              <a:spcBef>
                <a:spcPct val="0"/>
              </a:spcBef>
            </a:pPr>
            <a:r>
              <a:rPr lang="en-US" sz="8741" dirty="0">
                <a:solidFill>
                  <a:srgbClr val="000000"/>
                </a:solidFill>
                <a:latin typeface="TDTD굴림"/>
                <a:ea typeface="TDTD굴림"/>
              </a:rPr>
              <a:t>2. </a:t>
            </a:r>
            <a:r>
              <a:rPr lang="en-US" sz="8741" dirty="0" err="1">
                <a:solidFill>
                  <a:srgbClr val="000000"/>
                </a:solidFill>
                <a:latin typeface="TDTD굴림"/>
                <a:ea typeface="TDTD굴림"/>
              </a:rPr>
              <a:t>시각화</a:t>
            </a:r>
            <a:endParaRPr lang="en-US" sz="8741" dirty="0">
              <a:solidFill>
                <a:srgbClr val="000000"/>
              </a:solidFill>
              <a:latin typeface="TDTD굴림"/>
              <a:ea typeface="TDTD굴림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473198" y="7158775"/>
            <a:ext cx="8499601" cy="151150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2238"/>
              </a:lnSpc>
              <a:spcBef>
                <a:spcPct val="0"/>
              </a:spcBef>
            </a:pPr>
            <a:r>
              <a:rPr lang="en-US" sz="8741" dirty="0">
                <a:solidFill>
                  <a:srgbClr val="000000"/>
                </a:solidFill>
                <a:latin typeface="TDTD굴림"/>
                <a:ea typeface="TDTD굴림"/>
              </a:rPr>
              <a:t>3. </a:t>
            </a:r>
            <a:r>
              <a:rPr lang="en-US" sz="8741" dirty="0" err="1">
                <a:solidFill>
                  <a:srgbClr val="000000"/>
                </a:solidFill>
                <a:latin typeface="TDTD굴림"/>
                <a:ea typeface="TDTD굴림"/>
              </a:rPr>
              <a:t>데이터</a:t>
            </a:r>
            <a:r>
              <a:rPr lang="en-US" sz="8741" dirty="0">
                <a:solidFill>
                  <a:srgbClr val="000000"/>
                </a:solidFill>
                <a:latin typeface="TDTD굴림"/>
                <a:ea typeface="TDTD굴림"/>
              </a:rPr>
              <a:t> </a:t>
            </a:r>
            <a:r>
              <a:rPr lang="en-US" sz="8741" dirty="0" err="1">
                <a:solidFill>
                  <a:srgbClr val="000000"/>
                </a:solidFill>
                <a:latin typeface="TDTD굴림"/>
                <a:ea typeface="TDTD굴림"/>
              </a:rPr>
              <a:t>전처리</a:t>
            </a:r>
            <a:endParaRPr lang="en-US" sz="8741" dirty="0">
              <a:solidFill>
                <a:srgbClr val="000000"/>
              </a:solidFill>
              <a:latin typeface="TDTD굴림"/>
              <a:ea typeface="TDTD굴림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10801" y="6078620"/>
            <a:ext cx="2765531" cy="3552059"/>
          </a:xfrm>
          <a:custGeom>
            <a:avLst/>
            <a:gdLst/>
            <a:ahLst/>
            <a:cxnLst/>
            <a:rect l="l" t="t" r="r" b="b"/>
            <a:pathLst>
              <a:path w="2765531" h="3552059">
                <a:moveTo>
                  <a:pt x="0" y="0"/>
                </a:moveTo>
                <a:lnTo>
                  <a:pt x="2765531" y="0"/>
                </a:lnTo>
                <a:lnTo>
                  <a:pt x="2765531" y="3552059"/>
                </a:lnTo>
                <a:lnTo>
                  <a:pt x="0" y="3552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33" t="-2322" r="-1058" b="-775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figure - axes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43140" y="3264825"/>
            <a:ext cx="14801719" cy="68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굴림"/>
                <a:ea typeface="TDTD굴림"/>
              </a:rPr>
              <a:t>여러개의 그래프를 표현할 경우 figure(그림), axes(좌표측)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575473" y="4237857"/>
            <a:ext cx="14801719" cy="143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고딕"/>
                <a:ea typeface="TDTD고딕"/>
              </a:rPr>
              <a:t>[경우1] figure 1개 준비해서, 그 안에 axes를 2개 만드는 경우</a:t>
            </a:r>
          </a:p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고딕"/>
                <a:ea typeface="TDTD고딕"/>
              </a:rPr>
              <a:t>[경우2] figure 2개 준비해서, 그 안에 axes 1개씩 만드는 경우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0540993" y="6078620"/>
            <a:ext cx="2155779" cy="3552059"/>
            <a:chOff x="0" y="0"/>
            <a:chExt cx="2874372" cy="47360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874372" cy="2155612"/>
            </a:xfrm>
            <a:custGeom>
              <a:avLst/>
              <a:gdLst/>
              <a:ahLst/>
              <a:cxnLst/>
              <a:rect l="l" t="t" r="r" b="b"/>
              <a:pathLst>
                <a:path w="2874372" h="2155612">
                  <a:moveTo>
                    <a:pt x="0" y="0"/>
                  </a:moveTo>
                  <a:lnTo>
                    <a:pt x="2874372" y="0"/>
                  </a:lnTo>
                  <a:lnTo>
                    <a:pt x="2874372" y="2155612"/>
                  </a:lnTo>
                  <a:lnTo>
                    <a:pt x="0" y="215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08" t="-2710" r="-643"/>
              </a:stretch>
            </a:blipFill>
          </p:spPr>
        </p:sp>
        <p:sp>
          <p:nvSpPr>
            <p:cNvPr id="10" name="Freeform 10"/>
            <p:cNvSpPr/>
            <p:nvPr/>
          </p:nvSpPr>
          <p:spPr>
            <a:xfrm>
              <a:off x="0" y="2580466"/>
              <a:ext cx="2874372" cy="2155612"/>
            </a:xfrm>
            <a:custGeom>
              <a:avLst/>
              <a:gdLst/>
              <a:ahLst/>
              <a:cxnLst/>
              <a:rect l="l" t="t" r="r" b="b"/>
              <a:pathLst>
                <a:path w="2874372" h="2155612">
                  <a:moveTo>
                    <a:pt x="0" y="0"/>
                  </a:moveTo>
                  <a:lnTo>
                    <a:pt x="2874372" y="0"/>
                  </a:lnTo>
                  <a:lnTo>
                    <a:pt x="2874372" y="2155612"/>
                  </a:lnTo>
                  <a:lnTo>
                    <a:pt x="0" y="215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08" t="-2710" r="-64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6472127" y="9554479"/>
            <a:ext cx="2242879" cy="5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2495">
                <a:solidFill>
                  <a:srgbClr val="000000"/>
                </a:solidFill>
                <a:latin typeface="TDTD고딕"/>
                <a:ea typeface="TDTD고딕"/>
              </a:rPr>
              <a:t>[경우1]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497443" y="9554479"/>
            <a:ext cx="2242879" cy="5592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2495">
                <a:solidFill>
                  <a:srgbClr val="000000"/>
                </a:solidFill>
                <a:latin typeface="TDTD고딕"/>
                <a:ea typeface="TDTD고딕"/>
              </a:rPr>
              <a:t>[경우2]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matplotlib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6210801" y="6078620"/>
            <a:ext cx="2765531" cy="3552059"/>
          </a:xfrm>
          <a:custGeom>
            <a:avLst/>
            <a:gdLst/>
            <a:ahLst/>
            <a:cxnLst/>
            <a:rect l="l" t="t" r="r" b="b"/>
            <a:pathLst>
              <a:path w="2765531" h="3552059">
                <a:moveTo>
                  <a:pt x="0" y="0"/>
                </a:moveTo>
                <a:lnTo>
                  <a:pt x="2765531" y="0"/>
                </a:lnTo>
                <a:lnTo>
                  <a:pt x="2765531" y="3552059"/>
                </a:lnTo>
                <a:lnTo>
                  <a:pt x="0" y="35520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633" t="-2322" r="-1058" b="-775"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10540993" y="6078620"/>
            <a:ext cx="2155779" cy="3552059"/>
            <a:chOff x="0" y="0"/>
            <a:chExt cx="2874372" cy="47360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2874372" cy="2155612"/>
            </a:xfrm>
            <a:custGeom>
              <a:avLst/>
              <a:gdLst/>
              <a:ahLst/>
              <a:cxnLst/>
              <a:rect l="l" t="t" r="r" b="b"/>
              <a:pathLst>
                <a:path w="2874372" h="2155612">
                  <a:moveTo>
                    <a:pt x="0" y="0"/>
                  </a:moveTo>
                  <a:lnTo>
                    <a:pt x="2874372" y="0"/>
                  </a:lnTo>
                  <a:lnTo>
                    <a:pt x="2874372" y="2155612"/>
                  </a:lnTo>
                  <a:lnTo>
                    <a:pt x="0" y="215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08" t="-2710" r="-643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0" y="2580466"/>
              <a:ext cx="2874372" cy="2155612"/>
            </a:xfrm>
            <a:custGeom>
              <a:avLst/>
              <a:gdLst/>
              <a:ahLst/>
              <a:cxnLst/>
              <a:rect l="l" t="t" r="r" b="b"/>
              <a:pathLst>
                <a:path w="2874372" h="2155612">
                  <a:moveTo>
                    <a:pt x="0" y="0"/>
                  </a:moveTo>
                  <a:lnTo>
                    <a:pt x="2874372" y="0"/>
                  </a:lnTo>
                  <a:lnTo>
                    <a:pt x="2874372" y="2155612"/>
                  </a:lnTo>
                  <a:lnTo>
                    <a:pt x="0" y="215561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708" t="-2710" r="-643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-1835153" y="-412833"/>
            <a:ext cx="21100318" cy="10961168"/>
            <a:chOff x="0" y="0"/>
            <a:chExt cx="5557285" cy="2886892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5557286" cy="2886892"/>
            </a:xfrm>
            <a:custGeom>
              <a:avLst/>
              <a:gdLst/>
              <a:ahLst/>
              <a:cxnLst/>
              <a:rect l="l" t="t" r="r" b="b"/>
              <a:pathLst>
                <a:path w="5557286" h="2886892">
                  <a:moveTo>
                    <a:pt x="0" y="0"/>
                  </a:moveTo>
                  <a:lnTo>
                    <a:pt x="5557286" y="0"/>
                  </a:lnTo>
                  <a:lnTo>
                    <a:pt x="5557286" y="2886892"/>
                  </a:lnTo>
                  <a:lnTo>
                    <a:pt x="0" y="2886892"/>
                  </a:lnTo>
                  <a:close/>
                </a:path>
              </a:pathLst>
            </a:custGeom>
            <a:solidFill>
              <a:srgbClr val="000000">
                <a:alpha val="29804"/>
              </a:srgbClr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38100"/>
              <a:ext cx="5557285" cy="292499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figure - axes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43140" y="3264825"/>
            <a:ext cx="14801719" cy="68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굴림"/>
                <a:ea typeface="TDTD굴림"/>
              </a:rPr>
              <a:t>여러개의 그래프를 표현할 경우 figure(그림), axes(좌표측)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575473" y="4237857"/>
            <a:ext cx="14801719" cy="14407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굴림"/>
                <a:ea typeface="TDTD굴림"/>
              </a:rPr>
              <a:t>[경우1] figure 1개 준비해서, 그 안에 axes를 2개 만드는 경우</a:t>
            </a:r>
          </a:p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굴림"/>
                <a:ea typeface="TDTD굴림"/>
              </a:rPr>
              <a:t>[경우2] figure 2개 준비해서, 그 안에 axes 1개씩 만드는 경우</a:t>
            </a:r>
          </a:p>
        </p:txBody>
      </p:sp>
      <p:grpSp>
        <p:nvGrpSpPr>
          <p:cNvPr id="14" name="Group 14"/>
          <p:cNvGrpSpPr/>
          <p:nvPr/>
        </p:nvGrpSpPr>
        <p:grpSpPr>
          <a:xfrm>
            <a:off x="-303343" y="2417666"/>
            <a:ext cx="18862791" cy="5436983"/>
            <a:chOff x="0" y="0"/>
            <a:chExt cx="5128858" cy="1478335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5128858" cy="1478335"/>
            </a:xfrm>
            <a:custGeom>
              <a:avLst/>
              <a:gdLst/>
              <a:ahLst/>
              <a:cxnLst/>
              <a:rect l="l" t="t" r="r" b="b"/>
              <a:pathLst>
                <a:path w="5128858" h="1478335">
                  <a:moveTo>
                    <a:pt x="0" y="0"/>
                  </a:moveTo>
                  <a:lnTo>
                    <a:pt x="5128858" y="0"/>
                  </a:lnTo>
                  <a:lnTo>
                    <a:pt x="5128858" y="1478335"/>
                  </a:lnTo>
                  <a:lnTo>
                    <a:pt x="0" y="1478335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5128858" cy="1516435"/>
            </a:xfrm>
            <a:prstGeom prst="rect">
              <a:avLst/>
            </a:prstGeom>
          </p:spPr>
          <p:txBody>
            <a:bodyPr lIns="49207" tIns="49207" rIns="49207" bIns="492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129761" y="2645245"/>
            <a:ext cx="10729223" cy="47722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437"/>
              </a:lnSpc>
            </a:pPr>
            <a:r>
              <a:rPr lang="en-US" sz="2817" dirty="0">
                <a:solidFill>
                  <a:srgbClr val="004AAD"/>
                </a:solidFill>
                <a:latin typeface="TDTD굴림"/>
              </a:rPr>
              <a:t>Figure</a:t>
            </a:r>
          </a:p>
          <a:p>
            <a:pPr algn="just">
              <a:lnSpc>
                <a:spcPts val="5437"/>
              </a:lnSpc>
            </a:pPr>
            <a:r>
              <a:rPr lang="en-US" sz="2817" dirty="0" err="1">
                <a:solidFill>
                  <a:srgbClr val="000000"/>
                </a:solidFill>
                <a:ea typeface="TDTD굴림"/>
              </a:rPr>
              <a:t>그림을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그리기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위한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캔버스의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역할</a:t>
            </a:r>
            <a:endParaRPr lang="en-US" sz="2817" dirty="0">
              <a:solidFill>
                <a:srgbClr val="000000"/>
              </a:solidFill>
              <a:ea typeface="TDTD굴림"/>
            </a:endParaRPr>
          </a:p>
          <a:p>
            <a:pPr algn="just">
              <a:lnSpc>
                <a:spcPts val="5437"/>
              </a:lnSpc>
            </a:pPr>
            <a:r>
              <a:rPr lang="en-US" sz="2817" dirty="0" err="1">
                <a:solidFill>
                  <a:srgbClr val="000000"/>
                </a:solidFill>
                <a:ea typeface="TDTD굴림"/>
              </a:rPr>
              <a:t>플롯을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최종적으로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화면에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나타내는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역할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수행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</a:p>
          <a:p>
            <a:pPr algn="just">
              <a:lnSpc>
                <a:spcPts val="5437"/>
              </a:lnSpc>
            </a:pPr>
            <a:endParaRPr lang="en-US" sz="2817" dirty="0">
              <a:solidFill>
                <a:srgbClr val="000000"/>
              </a:solidFill>
              <a:ea typeface="TDTD굴림"/>
            </a:endParaRPr>
          </a:p>
          <a:p>
            <a:pPr algn="just">
              <a:lnSpc>
                <a:spcPts val="5437"/>
              </a:lnSpc>
            </a:pPr>
            <a:r>
              <a:rPr lang="en-US" sz="2817" dirty="0">
                <a:solidFill>
                  <a:srgbClr val="004AAD"/>
                </a:solidFill>
                <a:latin typeface="TDTD굴림"/>
              </a:rPr>
              <a:t>Axes</a:t>
            </a:r>
          </a:p>
          <a:p>
            <a:pPr algn="just">
              <a:lnSpc>
                <a:spcPts val="5437"/>
              </a:lnSpc>
            </a:pPr>
            <a:r>
              <a:rPr lang="en-US" sz="2817" dirty="0" err="1">
                <a:solidFill>
                  <a:srgbClr val="000000"/>
                </a:solidFill>
                <a:ea typeface="TDTD굴림"/>
              </a:rPr>
              <a:t>실제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그림을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그리는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ea typeface="TDTD굴림"/>
              </a:rPr>
              <a:t>매서드</a:t>
            </a:r>
            <a:r>
              <a:rPr lang="en-US" sz="2817" dirty="0">
                <a:solidFill>
                  <a:srgbClr val="000000"/>
                </a:solidFill>
                <a:ea typeface="TDTD굴림"/>
              </a:rPr>
              <a:t> </a:t>
            </a:r>
          </a:p>
          <a:p>
            <a:pPr algn="just">
              <a:lnSpc>
                <a:spcPts val="5437"/>
              </a:lnSpc>
            </a:pPr>
            <a:r>
              <a:rPr lang="en-US" sz="2817" dirty="0" err="1">
                <a:solidFill>
                  <a:srgbClr val="000000"/>
                </a:solidFill>
                <a:latin typeface="TDTD굴림"/>
                <a:ea typeface="TDTD굴림"/>
              </a:rPr>
              <a:t>대부분</a:t>
            </a:r>
            <a:r>
              <a:rPr lang="en-US" sz="2817" dirty="0">
                <a:solidFill>
                  <a:srgbClr val="000000"/>
                </a:solidFill>
                <a:latin typeface="TDTD굴림"/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latin typeface="TDTD굴림"/>
                <a:ea typeface="TDTD굴림"/>
              </a:rPr>
              <a:t>시각화를</a:t>
            </a:r>
            <a:r>
              <a:rPr lang="en-US" sz="2817" dirty="0">
                <a:solidFill>
                  <a:srgbClr val="000000"/>
                </a:solidFill>
                <a:latin typeface="TDTD굴림"/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latin typeface="TDTD굴림"/>
                <a:ea typeface="TDTD굴림"/>
              </a:rPr>
              <a:t>수행하는</a:t>
            </a:r>
            <a:r>
              <a:rPr lang="en-US" sz="2817" dirty="0">
                <a:solidFill>
                  <a:srgbClr val="000000"/>
                </a:solidFill>
                <a:latin typeface="TDTD굴림"/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latin typeface="TDTD굴림"/>
                <a:ea typeface="TDTD굴림"/>
              </a:rPr>
              <a:t>매서드는</a:t>
            </a:r>
            <a:r>
              <a:rPr lang="en-US" sz="2817" dirty="0">
                <a:solidFill>
                  <a:srgbClr val="000000"/>
                </a:solidFill>
                <a:latin typeface="TDTD굴림"/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latin typeface="TDTD굴림"/>
                <a:ea typeface="TDTD굴림"/>
              </a:rPr>
              <a:t>Axes에서</a:t>
            </a:r>
            <a:r>
              <a:rPr lang="en-US" sz="2817" dirty="0">
                <a:solidFill>
                  <a:srgbClr val="000000"/>
                </a:solidFill>
                <a:latin typeface="TDTD굴림"/>
                <a:ea typeface="TDTD굴림"/>
              </a:rPr>
              <a:t> </a:t>
            </a:r>
            <a:r>
              <a:rPr lang="en-US" sz="2817" dirty="0" err="1">
                <a:solidFill>
                  <a:srgbClr val="000000"/>
                </a:solidFill>
                <a:latin typeface="TDTD굴림"/>
                <a:ea typeface="TDTD굴림"/>
              </a:rPr>
              <a:t>호출</a:t>
            </a:r>
            <a:r>
              <a:rPr lang="en-US" sz="2817" dirty="0">
                <a:solidFill>
                  <a:srgbClr val="000000"/>
                </a:solidFill>
                <a:latin typeface="TDTD굴림"/>
                <a:ea typeface="TDTD굴림"/>
              </a:rPr>
              <a:t> </a:t>
            </a:r>
          </a:p>
        </p:txBody>
      </p:sp>
      <p:grpSp>
        <p:nvGrpSpPr>
          <p:cNvPr id="18" name="Group 18"/>
          <p:cNvGrpSpPr/>
          <p:nvPr/>
        </p:nvGrpSpPr>
        <p:grpSpPr>
          <a:xfrm>
            <a:off x="1129760" y="2854795"/>
            <a:ext cx="1765840" cy="562824"/>
            <a:chOff x="0" y="0"/>
            <a:chExt cx="409125" cy="148234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409125" cy="148234"/>
            </a:xfrm>
            <a:custGeom>
              <a:avLst/>
              <a:gdLst/>
              <a:ahLst/>
              <a:cxnLst/>
              <a:rect l="l" t="t" r="r" b="b"/>
              <a:pathLst>
                <a:path w="409125" h="148234">
                  <a:moveTo>
                    <a:pt x="0" y="0"/>
                  </a:moveTo>
                  <a:lnTo>
                    <a:pt x="409125" y="0"/>
                  </a:lnTo>
                  <a:lnTo>
                    <a:pt x="409125" y="148234"/>
                  </a:lnTo>
                  <a:lnTo>
                    <a:pt x="0" y="148234"/>
                  </a:lnTo>
                  <a:close/>
                </a:path>
              </a:pathLst>
            </a:custGeom>
            <a:solidFill>
              <a:srgbClr val="DFE3E8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0" y="-152400"/>
              <a:ext cx="409125" cy="300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7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1129760" y="5515796"/>
            <a:ext cx="1765840" cy="562824"/>
            <a:chOff x="0" y="0"/>
            <a:chExt cx="409125" cy="1482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409125" cy="148234"/>
            </a:xfrm>
            <a:custGeom>
              <a:avLst/>
              <a:gdLst/>
              <a:ahLst/>
              <a:cxnLst/>
              <a:rect l="l" t="t" r="r" b="b"/>
              <a:pathLst>
                <a:path w="409125" h="148234">
                  <a:moveTo>
                    <a:pt x="0" y="0"/>
                  </a:moveTo>
                  <a:lnTo>
                    <a:pt x="409125" y="0"/>
                  </a:lnTo>
                  <a:lnTo>
                    <a:pt x="409125" y="148234"/>
                  </a:lnTo>
                  <a:lnTo>
                    <a:pt x="0" y="148234"/>
                  </a:lnTo>
                  <a:close/>
                </a:path>
              </a:pathLst>
            </a:custGeom>
            <a:solidFill>
              <a:srgbClr val="DFE3E8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52400"/>
              <a:ext cx="409125" cy="300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7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6584319" y="6921910"/>
            <a:ext cx="878234" cy="562824"/>
            <a:chOff x="0" y="0"/>
            <a:chExt cx="231304" cy="148234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231304" cy="148234"/>
            </a:xfrm>
            <a:custGeom>
              <a:avLst/>
              <a:gdLst/>
              <a:ahLst/>
              <a:cxnLst/>
              <a:rect l="l" t="t" r="r" b="b"/>
              <a:pathLst>
                <a:path w="231304" h="148234">
                  <a:moveTo>
                    <a:pt x="0" y="0"/>
                  </a:moveTo>
                  <a:lnTo>
                    <a:pt x="231304" y="0"/>
                  </a:lnTo>
                  <a:lnTo>
                    <a:pt x="231304" y="148234"/>
                  </a:lnTo>
                  <a:lnTo>
                    <a:pt x="0" y="148234"/>
                  </a:lnTo>
                  <a:close/>
                </a:path>
              </a:pathLst>
            </a:custGeom>
            <a:solidFill>
              <a:srgbClr val="DFE3E8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0" y="-152400"/>
              <a:ext cx="231304" cy="30063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7"/>
                </a:lnSpc>
              </a:pPr>
              <a:endParaRPr/>
            </a:p>
          </p:txBody>
        </p:sp>
      </p:grpSp>
      <p:sp>
        <p:nvSpPr>
          <p:cNvPr id="27" name="Freeform 27"/>
          <p:cNvSpPr/>
          <p:nvPr/>
        </p:nvSpPr>
        <p:spPr>
          <a:xfrm>
            <a:off x="12493086" y="2753051"/>
            <a:ext cx="4766214" cy="4766214"/>
          </a:xfrm>
          <a:custGeom>
            <a:avLst/>
            <a:gdLst/>
            <a:ahLst/>
            <a:cxnLst/>
            <a:rect l="l" t="t" r="r" b="b"/>
            <a:pathLst>
              <a:path w="4766214" h="4766214">
                <a:moveTo>
                  <a:pt x="0" y="0"/>
                </a:moveTo>
                <a:lnTo>
                  <a:pt x="4766214" y="0"/>
                </a:lnTo>
                <a:lnTo>
                  <a:pt x="4766214" y="4766214"/>
                </a:lnTo>
                <a:lnTo>
                  <a:pt x="0" y="476621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8" name="TextBox 28"/>
          <p:cNvSpPr txBox="1"/>
          <p:nvPr/>
        </p:nvSpPr>
        <p:spPr>
          <a:xfrm>
            <a:off x="6472127" y="9554479"/>
            <a:ext cx="2242879" cy="56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2495">
                <a:solidFill>
                  <a:srgbClr val="000000"/>
                </a:solidFill>
                <a:latin typeface="TDTD굴림"/>
                <a:ea typeface="TDTD굴림"/>
              </a:rPr>
              <a:t>[경우1] 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497443" y="9554479"/>
            <a:ext cx="2242879" cy="560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15"/>
              </a:lnSpc>
            </a:pPr>
            <a:r>
              <a:rPr lang="en-US" sz="2495">
                <a:solidFill>
                  <a:srgbClr val="000000"/>
                </a:solidFill>
                <a:latin typeface="TDTD굴림"/>
                <a:ea typeface="TDTD굴림"/>
              </a:rPr>
              <a:t>[경우2] 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matplotlib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091963" y="2670447"/>
            <a:ext cx="1765840" cy="742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 dirty="0">
                <a:solidFill>
                  <a:srgbClr val="000000"/>
                </a:solidFill>
                <a:latin typeface="TDTD고딕"/>
              </a:rPr>
              <a:t>Quiz3-1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03929" y="5305997"/>
            <a:ext cx="1628994" cy="74212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 dirty="0">
                <a:solidFill>
                  <a:srgbClr val="000000"/>
                </a:solidFill>
                <a:latin typeface="TDTD고딕"/>
              </a:rPr>
              <a:t>Quiz3-2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6602287" y="6987906"/>
            <a:ext cx="842298" cy="3536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62"/>
              </a:lnSpc>
            </a:pPr>
            <a:r>
              <a:rPr lang="en-US" sz="1586" dirty="0">
                <a:solidFill>
                  <a:srgbClr val="000000"/>
                </a:solidFill>
                <a:latin typeface="TDTD고딕"/>
              </a:rPr>
              <a:t>Quiz3-3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508663" y="3991634"/>
            <a:ext cx="6779483" cy="777941"/>
            <a:chOff x="0" y="0"/>
            <a:chExt cx="1843365" cy="2115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843365" cy="211525"/>
            </a:xfrm>
            <a:custGeom>
              <a:avLst/>
              <a:gdLst/>
              <a:ahLst/>
              <a:cxnLst/>
              <a:rect l="l" t="t" r="r" b="b"/>
              <a:pathLst>
                <a:path w="1843365" h="211525">
                  <a:moveTo>
                    <a:pt x="0" y="0"/>
                  </a:moveTo>
                  <a:lnTo>
                    <a:pt x="1843365" y="0"/>
                  </a:lnTo>
                  <a:lnTo>
                    <a:pt x="1843365" y="211525"/>
                  </a:lnTo>
                  <a:lnTo>
                    <a:pt x="0" y="211525"/>
                  </a:lnTo>
                  <a:close/>
                </a:path>
              </a:pathLst>
            </a:custGeom>
            <a:solidFill>
              <a:srgbClr val="DFE3E8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1843365" cy="249625"/>
            </a:xfrm>
            <a:prstGeom prst="rect">
              <a:avLst/>
            </a:prstGeom>
          </p:spPr>
          <p:txBody>
            <a:bodyPr lIns="49207" tIns="49207" rIns="49207" bIns="492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812666" y="3927904"/>
            <a:ext cx="6631336" cy="68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고딕"/>
                <a:ea typeface="TDTD고딕"/>
              </a:rPr>
              <a:t>subplot (행의 수, 열의 수, 플롯 번호)</a:t>
            </a:r>
          </a:p>
        </p:txBody>
      </p:sp>
      <p:sp>
        <p:nvSpPr>
          <p:cNvPr id="8" name="Freeform 8"/>
          <p:cNvSpPr/>
          <p:nvPr/>
        </p:nvSpPr>
        <p:spPr>
          <a:xfrm>
            <a:off x="5369208" y="5154063"/>
            <a:ext cx="3094574" cy="4779882"/>
          </a:xfrm>
          <a:custGeom>
            <a:avLst/>
            <a:gdLst/>
            <a:ahLst/>
            <a:cxnLst/>
            <a:rect l="l" t="t" r="r" b="b"/>
            <a:pathLst>
              <a:path w="3094574" h="4779882">
                <a:moveTo>
                  <a:pt x="0" y="0"/>
                </a:moveTo>
                <a:lnTo>
                  <a:pt x="3094574" y="0"/>
                </a:lnTo>
                <a:lnTo>
                  <a:pt x="3094574" y="4779882"/>
                </a:lnTo>
                <a:lnTo>
                  <a:pt x="0" y="477988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9862117" y="5141051"/>
            <a:ext cx="7090807" cy="4790445"/>
          </a:xfrm>
          <a:custGeom>
            <a:avLst/>
            <a:gdLst/>
            <a:ahLst/>
            <a:cxnLst/>
            <a:rect l="l" t="t" r="r" b="b"/>
            <a:pathLst>
              <a:path w="7090807" h="4790445">
                <a:moveTo>
                  <a:pt x="0" y="0"/>
                </a:moveTo>
                <a:lnTo>
                  <a:pt x="7090807" y="0"/>
                </a:lnTo>
                <a:lnTo>
                  <a:pt x="7090807" y="4790444"/>
                </a:lnTo>
                <a:lnTo>
                  <a:pt x="0" y="47904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816207" y="5154063"/>
            <a:ext cx="3271361" cy="2171384"/>
          </a:xfrm>
          <a:custGeom>
            <a:avLst/>
            <a:gdLst/>
            <a:ahLst/>
            <a:cxnLst/>
            <a:rect l="l" t="t" r="r" b="b"/>
            <a:pathLst>
              <a:path w="3271361" h="2171384">
                <a:moveTo>
                  <a:pt x="0" y="0"/>
                </a:moveTo>
                <a:lnTo>
                  <a:pt x="3271361" y="0"/>
                </a:lnTo>
                <a:lnTo>
                  <a:pt x="3271361" y="2171384"/>
                </a:lnTo>
                <a:lnTo>
                  <a:pt x="0" y="217138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7378524" y="5472544"/>
            <a:ext cx="422806" cy="422806"/>
          </a:xfrm>
          <a:custGeom>
            <a:avLst/>
            <a:gdLst/>
            <a:ahLst/>
            <a:cxnLst/>
            <a:rect l="l" t="t" r="r" b="b"/>
            <a:pathLst>
              <a:path w="422806" h="422806">
                <a:moveTo>
                  <a:pt x="0" y="0"/>
                </a:moveTo>
                <a:lnTo>
                  <a:pt x="422807" y="0"/>
                </a:lnTo>
                <a:lnTo>
                  <a:pt x="422807" y="422806"/>
                </a:lnTo>
                <a:lnTo>
                  <a:pt x="0" y="4228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7378524" y="6729556"/>
            <a:ext cx="422806" cy="422806"/>
          </a:xfrm>
          <a:custGeom>
            <a:avLst/>
            <a:gdLst/>
            <a:ahLst/>
            <a:cxnLst/>
            <a:rect l="l" t="t" r="r" b="b"/>
            <a:pathLst>
              <a:path w="422806" h="422806">
                <a:moveTo>
                  <a:pt x="0" y="0"/>
                </a:moveTo>
                <a:lnTo>
                  <a:pt x="422807" y="0"/>
                </a:lnTo>
                <a:lnTo>
                  <a:pt x="422807" y="422807"/>
                </a:lnTo>
                <a:lnTo>
                  <a:pt x="0" y="422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7378524" y="7968055"/>
            <a:ext cx="422806" cy="422806"/>
          </a:xfrm>
          <a:custGeom>
            <a:avLst/>
            <a:gdLst/>
            <a:ahLst/>
            <a:cxnLst/>
            <a:rect l="l" t="t" r="r" b="b"/>
            <a:pathLst>
              <a:path w="422806" h="422806">
                <a:moveTo>
                  <a:pt x="0" y="0"/>
                </a:moveTo>
                <a:lnTo>
                  <a:pt x="422807" y="0"/>
                </a:lnTo>
                <a:lnTo>
                  <a:pt x="422807" y="422807"/>
                </a:lnTo>
                <a:lnTo>
                  <a:pt x="0" y="42280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7378524" y="9200487"/>
            <a:ext cx="422806" cy="422806"/>
          </a:xfrm>
          <a:custGeom>
            <a:avLst/>
            <a:gdLst/>
            <a:ahLst/>
            <a:cxnLst/>
            <a:rect l="l" t="t" r="r" b="b"/>
            <a:pathLst>
              <a:path w="422806" h="422806">
                <a:moveTo>
                  <a:pt x="0" y="0"/>
                </a:moveTo>
                <a:lnTo>
                  <a:pt x="422807" y="0"/>
                </a:lnTo>
                <a:lnTo>
                  <a:pt x="422807" y="422806"/>
                </a:lnTo>
                <a:lnTo>
                  <a:pt x="0" y="42280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719242" y="7544004"/>
            <a:ext cx="562430" cy="562430"/>
          </a:xfrm>
          <a:custGeom>
            <a:avLst/>
            <a:gdLst/>
            <a:ahLst/>
            <a:cxnLst/>
            <a:rect l="l" t="t" r="r" b="b"/>
            <a:pathLst>
              <a:path w="562430" h="562430">
                <a:moveTo>
                  <a:pt x="0" y="0"/>
                </a:moveTo>
                <a:lnTo>
                  <a:pt x="562430" y="0"/>
                </a:lnTo>
                <a:lnTo>
                  <a:pt x="562430" y="562430"/>
                </a:lnTo>
                <a:lnTo>
                  <a:pt x="0" y="5624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6" name="TextBox 16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subplot()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matplotlib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575473" y="3132902"/>
            <a:ext cx="14801719" cy="6872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굴림"/>
                <a:ea typeface="TDTD굴림"/>
              </a:rPr>
              <a:t>subplot 함수를 통해 여러개의 그래프  생성하기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84665" y="7043624"/>
            <a:ext cx="1010752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 Bold"/>
              </a:rPr>
              <a:t>&gt;&gt;&gt;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0817076" y="5844414"/>
            <a:ext cx="2155025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FF3131"/>
                </a:solidFill>
                <a:latin typeface="TDTD고딕"/>
              </a:rPr>
              <a:t>1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4222167" y="5844414"/>
            <a:ext cx="2155025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FF3131"/>
                </a:solidFill>
                <a:latin typeface="TDTD고딕"/>
              </a:rPr>
              <a:t>2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817076" y="8114637"/>
            <a:ext cx="2155025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FF3131"/>
                </a:solidFill>
                <a:latin typeface="TDTD고딕"/>
              </a:rPr>
              <a:t>3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4222167" y="8114637"/>
            <a:ext cx="2155025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FF3131"/>
                </a:solidFill>
                <a:latin typeface="TDTD고딕"/>
              </a:rPr>
              <a:t>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5010142" y="5030947"/>
            <a:ext cx="7932380" cy="3208400"/>
            <a:chOff x="0" y="0"/>
            <a:chExt cx="10576507" cy="427786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274317" cy="4277866"/>
            </a:xfrm>
            <a:custGeom>
              <a:avLst/>
              <a:gdLst/>
              <a:ahLst/>
              <a:cxnLst/>
              <a:rect l="l" t="t" r="r" b="b"/>
              <a:pathLst>
                <a:path w="5274317" h="4277866">
                  <a:moveTo>
                    <a:pt x="0" y="0"/>
                  </a:moveTo>
                  <a:lnTo>
                    <a:pt x="5274317" y="0"/>
                  </a:lnTo>
                  <a:lnTo>
                    <a:pt x="5274317" y="4277866"/>
                  </a:lnTo>
                  <a:lnTo>
                    <a:pt x="0" y="4277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5719059" y="0"/>
              <a:ext cx="4857448" cy="4277866"/>
            </a:xfrm>
            <a:custGeom>
              <a:avLst/>
              <a:gdLst/>
              <a:ahLst/>
              <a:cxnLst/>
              <a:rect l="l" t="t" r="r" b="b"/>
              <a:pathLst>
                <a:path w="4857448" h="4277866">
                  <a:moveTo>
                    <a:pt x="0" y="0"/>
                  </a:moveTo>
                  <a:lnTo>
                    <a:pt x="4857448" y="0"/>
                  </a:lnTo>
                  <a:lnTo>
                    <a:pt x="4857448" y="4277866"/>
                  </a:lnTo>
                  <a:lnTo>
                    <a:pt x="0" y="42778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</p:sp>
      </p:grpSp>
      <p:sp>
        <p:nvSpPr>
          <p:cNvPr id="7" name="TextBox 7"/>
          <p:cNvSpPr txBox="1"/>
          <p:nvPr/>
        </p:nvSpPr>
        <p:spPr>
          <a:xfrm>
            <a:off x="-137076" y="3142946"/>
            <a:ext cx="18226817" cy="143880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4AAD"/>
                </a:solidFill>
                <a:latin typeface="TDTD고딕 Bold"/>
              </a:rPr>
              <a:t>Pyplot API</a:t>
            </a:r>
            <a:r>
              <a:rPr lang="en-US" sz="3076">
                <a:solidFill>
                  <a:srgbClr val="000000"/>
                </a:solidFill>
                <a:latin typeface="TDTD고딕"/>
                <a:ea typeface="TDTD고딕"/>
              </a:rPr>
              <a:t> : 커맨드 방식. matplotlib.pyplot 모듈에 함수로 정의되어 있음.</a:t>
            </a:r>
          </a:p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4AAD"/>
                </a:solidFill>
                <a:latin typeface="TDTD고딕 Bold"/>
                <a:ea typeface="TDTD고딕 Bold"/>
              </a:rPr>
              <a:t>객체지향 API </a:t>
            </a:r>
            <a:r>
              <a:rPr lang="en-US" sz="3076">
                <a:solidFill>
                  <a:srgbClr val="000000"/>
                </a:solidFill>
                <a:latin typeface="TDTD고딕"/>
                <a:ea typeface="TDTD고딕"/>
              </a:rPr>
              <a:t>: matplotlib이 구현된 객체지향라이브러리를 직접 활용하는 방식.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  <a:ea typeface="TDTD고딕"/>
              </a:rPr>
              <a:t>Matplotlib의 구동 방식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matplotlib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868578" y="8603591"/>
            <a:ext cx="14215509" cy="12136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2616">
                <a:solidFill>
                  <a:srgbClr val="000000"/>
                </a:solidFill>
                <a:latin typeface="TDTD고딕 Bold"/>
                <a:ea typeface="TDTD고딕 Bold"/>
              </a:rPr>
              <a:t>Pyplot API는 결국 객체지향 API로 편의함수를 구현, </a:t>
            </a:r>
          </a:p>
          <a:p>
            <a:pPr algn="ctr">
              <a:lnSpc>
                <a:spcPts val="5049"/>
              </a:lnSpc>
              <a:spcBef>
                <a:spcPct val="0"/>
              </a:spcBef>
            </a:pPr>
            <a:r>
              <a:rPr lang="en-US" sz="2616">
                <a:solidFill>
                  <a:srgbClr val="000000"/>
                </a:solidFill>
                <a:latin typeface="TDTD고딕 Bold"/>
                <a:ea typeface="TDTD고딕 Bold"/>
              </a:rPr>
              <a:t>세밀한 제어를 위해서는 객체지향 API를 사용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9305925" y="6769510"/>
            <a:ext cx="3636597" cy="1469838"/>
            <a:chOff x="0" y="0"/>
            <a:chExt cx="4848797" cy="1959783"/>
          </a:xfrm>
        </p:grpSpPr>
        <p:sp>
          <p:nvSpPr>
            <p:cNvPr id="12" name="AutoShape 12"/>
            <p:cNvSpPr/>
            <p:nvPr/>
          </p:nvSpPr>
          <p:spPr>
            <a:xfrm>
              <a:off x="25400" y="25400"/>
              <a:ext cx="4823397" cy="0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3" name="AutoShape 13"/>
            <p:cNvSpPr/>
            <p:nvPr/>
          </p:nvSpPr>
          <p:spPr>
            <a:xfrm flipH="1">
              <a:off x="25400" y="25400"/>
              <a:ext cx="0" cy="1934383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4" name="Group 14"/>
          <p:cNvGrpSpPr/>
          <p:nvPr/>
        </p:nvGrpSpPr>
        <p:grpSpPr>
          <a:xfrm>
            <a:off x="9344025" y="6788560"/>
            <a:ext cx="3636597" cy="1450788"/>
            <a:chOff x="0" y="0"/>
            <a:chExt cx="4848797" cy="1934383"/>
          </a:xfrm>
        </p:grpSpPr>
        <p:sp>
          <p:nvSpPr>
            <p:cNvPr id="15" name="AutoShape 15"/>
            <p:cNvSpPr/>
            <p:nvPr/>
          </p:nvSpPr>
          <p:spPr>
            <a:xfrm flipH="1">
              <a:off x="4823397" y="0"/>
              <a:ext cx="0" cy="1934383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>
              <a:off x="0" y="1908983"/>
              <a:ext cx="4823397" cy="0"/>
            </a:xfrm>
            <a:prstGeom prst="line">
              <a:avLst/>
            </a:prstGeom>
            <a:ln w="50800" cap="flat">
              <a:solidFill>
                <a:srgbClr val="FF3131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  <a:ea typeface="TDTD고딕"/>
              </a:rPr>
              <a:t>figure 매개변수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382761" y="3376747"/>
            <a:ext cx="15522478" cy="4158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791"/>
              </a:lnSpc>
            </a:pPr>
            <a:r>
              <a:rPr lang="en-US" sz="2395">
                <a:solidFill>
                  <a:srgbClr val="004AAD"/>
                </a:solidFill>
                <a:latin typeface="TDTD고딕 Bold"/>
              </a:rPr>
              <a:t>num</a:t>
            </a:r>
            <a:r>
              <a:rPr lang="en-US" sz="2395">
                <a:solidFill>
                  <a:srgbClr val="000000"/>
                </a:solidFill>
                <a:latin typeface="TDTD고딕"/>
                <a:ea typeface="TDTD고딕"/>
              </a:rPr>
              <a:t> : 그림(figure)의 번호를 지정. 이미 생성된 그림의 번호를 지정하거나 번호를 지정하지 않으면 자동으로 그림 번호 부여 </a:t>
            </a:r>
          </a:p>
          <a:p>
            <a:pPr>
              <a:lnSpc>
                <a:spcPts val="4791"/>
              </a:lnSpc>
            </a:pPr>
            <a:r>
              <a:rPr lang="en-US" sz="2395">
                <a:solidFill>
                  <a:srgbClr val="004AAD"/>
                </a:solidFill>
                <a:latin typeface="TDTD고딕 Bold"/>
              </a:rPr>
              <a:t>figsize</a:t>
            </a:r>
            <a:r>
              <a:rPr lang="en-US" sz="2395">
                <a:solidFill>
                  <a:srgbClr val="000000"/>
                </a:solidFill>
                <a:latin typeface="TDTD고딕"/>
                <a:ea typeface="TDTD고딕"/>
              </a:rPr>
              <a:t> : 그림의 크기를 지정. (가로 크기, 세로 크기) 형태의 튜플로 값을 지정하며, 단위는 인치 </a:t>
            </a:r>
          </a:p>
          <a:p>
            <a:pPr>
              <a:lnSpc>
                <a:spcPts val="4791"/>
              </a:lnSpc>
            </a:pPr>
            <a:r>
              <a:rPr lang="en-US" sz="2395">
                <a:solidFill>
                  <a:srgbClr val="000000"/>
                </a:solidFill>
                <a:latin typeface="TDTD고딕"/>
                <a:ea typeface="TDTD고딕"/>
              </a:rPr>
              <a:t>              ex) fig size = (8,6) → 가로 8인치, 세로 6인치 크기의 그림을 생성 </a:t>
            </a:r>
          </a:p>
          <a:p>
            <a:pPr>
              <a:lnSpc>
                <a:spcPts val="4791"/>
              </a:lnSpc>
            </a:pPr>
            <a:r>
              <a:rPr lang="en-US" sz="2395">
                <a:solidFill>
                  <a:srgbClr val="004AAD"/>
                </a:solidFill>
                <a:latin typeface="TDTD고딕 Bold"/>
              </a:rPr>
              <a:t>dpi</a:t>
            </a:r>
            <a:r>
              <a:rPr lang="en-US" sz="2395">
                <a:solidFill>
                  <a:srgbClr val="000000"/>
                </a:solidFill>
                <a:latin typeface="TDTD고딕"/>
                <a:ea typeface="TDTD고딕"/>
              </a:rPr>
              <a:t> : 그림의 해상도를 지정. 인치당 도트 수로 해상도를 설정하며, 기본값은 100 </a:t>
            </a:r>
          </a:p>
          <a:p>
            <a:pPr>
              <a:lnSpc>
                <a:spcPts val="4791"/>
              </a:lnSpc>
            </a:pPr>
            <a:r>
              <a:rPr lang="en-US" sz="2395">
                <a:solidFill>
                  <a:srgbClr val="004AAD"/>
                </a:solidFill>
                <a:latin typeface="TDTD고딕 Bold"/>
              </a:rPr>
              <a:t>facecolor</a:t>
            </a:r>
            <a:r>
              <a:rPr lang="en-US" sz="2395">
                <a:solidFill>
                  <a:srgbClr val="000000"/>
                </a:solidFill>
                <a:latin typeface="TDTD고딕"/>
                <a:ea typeface="TDTD고딕"/>
              </a:rPr>
              <a:t> : 그림의 배경색을 지정. 색상을 지정하는 문자열이나 RGB 튜플 사용 가능 </a:t>
            </a:r>
          </a:p>
          <a:p>
            <a:pPr>
              <a:lnSpc>
                <a:spcPts val="4791"/>
              </a:lnSpc>
            </a:pPr>
            <a:r>
              <a:rPr lang="en-US" sz="2395">
                <a:solidFill>
                  <a:srgbClr val="004AAD"/>
                </a:solidFill>
                <a:latin typeface="TDTD고딕 Bold"/>
              </a:rPr>
              <a:t>edgecolor</a:t>
            </a:r>
            <a:r>
              <a:rPr lang="en-US" sz="2395">
                <a:solidFill>
                  <a:srgbClr val="000000"/>
                </a:solidFill>
                <a:latin typeface="TDTD고딕 Bold"/>
              </a:rPr>
              <a:t> </a:t>
            </a:r>
            <a:r>
              <a:rPr lang="en-US" sz="2395">
                <a:solidFill>
                  <a:srgbClr val="000000"/>
                </a:solidFill>
                <a:latin typeface="TDTD고딕"/>
                <a:ea typeface="TDTD고딕"/>
              </a:rPr>
              <a:t>: 그림의 테두리 색을 지정. 색상을 지정하는 문자열이나 RGB 튜플 사용 가능 </a:t>
            </a:r>
          </a:p>
          <a:p>
            <a:pPr>
              <a:lnSpc>
                <a:spcPts val="4791"/>
              </a:lnSpc>
            </a:pPr>
            <a:r>
              <a:rPr lang="en-US" sz="2395">
                <a:solidFill>
                  <a:srgbClr val="004AAD"/>
                </a:solidFill>
                <a:latin typeface="TDTD고딕 Bold"/>
              </a:rPr>
              <a:t>frameon</a:t>
            </a:r>
            <a:r>
              <a:rPr lang="en-US" sz="2395">
                <a:solidFill>
                  <a:srgbClr val="000000"/>
                </a:solidFill>
                <a:latin typeface="TDTD고딕"/>
                <a:ea typeface="TDTD고딕"/>
              </a:rPr>
              <a:t> : 그림의 테두리를 그릴지 여부 결정. 기본값은 True로 테두리를 그리며 False로 설정하면 그리지 않음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matplotlib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136972" y="8352762"/>
            <a:ext cx="11678722" cy="777941"/>
            <a:chOff x="0" y="0"/>
            <a:chExt cx="3175485" cy="211525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175485" cy="211525"/>
            </a:xfrm>
            <a:custGeom>
              <a:avLst/>
              <a:gdLst/>
              <a:ahLst/>
              <a:cxnLst/>
              <a:rect l="l" t="t" r="r" b="b"/>
              <a:pathLst>
                <a:path w="3175485" h="211525">
                  <a:moveTo>
                    <a:pt x="0" y="0"/>
                  </a:moveTo>
                  <a:lnTo>
                    <a:pt x="3175485" y="0"/>
                  </a:lnTo>
                  <a:lnTo>
                    <a:pt x="3175485" y="211525"/>
                  </a:lnTo>
                  <a:lnTo>
                    <a:pt x="0" y="211525"/>
                  </a:lnTo>
                  <a:close/>
                </a:path>
              </a:pathLst>
            </a:custGeom>
            <a:solidFill>
              <a:srgbClr val="DFE3E8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38100"/>
              <a:ext cx="3175485" cy="249625"/>
            </a:xfrm>
            <a:prstGeom prst="rect">
              <a:avLst/>
            </a:prstGeom>
          </p:spPr>
          <p:txBody>
            <a:bodyPr lIns="49207" tIns="49207" rIns="49207" bIns="49207" rtlCol="0" anchor="ctr"/>
            <a:lstStyle/>
            <a:p>
              <a:pPr algn="ctr">
                <a:lnSpc>
                  <a:spcPts val="26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266198" y="8249084"/>
            <a:ext cx="11406783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plt.figure(num, figsize, dpi, facecolor, edgecolor, frameon)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031678" y="9130703"/>
            <a:ext cx="13889309" cy="518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0"/>
              </a:lnSpc>
              <a:spcBef>
                <a:spcPct val="0"/>
              </a:spcBef>
            </a:pPr>
            <a:r>
              <a:rPr lang="en-US" sz="2316">
                <a:solidFill>
                  <a:srgbClr val="004AAD"/>
                </a:solidFill>
                <a:latin typeface="TDTD고딕 Bold"/>
                <a:ea typeface="TDTD고딕 Bold"/>
              </a:rPr>
              <a:t># API 기반으로 시각화를 구현할 때는 함수의 인자들에 대해서 잘 알고 있어야 한다는 단점이 있음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matplotlib vs seaborn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matplotlib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5425" y="3272135"/>
            <a:ext cx="14541814" cy="686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고딕"/>
                <a:ea typeface="TDTD고딕"/>
              </a:rPr>
              <a:t>seaborn : matplotlib 기반으로 만들어진 통계 데이터 시각화 라이브러리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3084582" y="4224591"/>
            <a:ext cx="5175860" cy="5655566"/>
            <a:chOff x="0" y="0"/>
            <a:chExt cx="6901147" cy="7540755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901147" cy="7540755"/>
              <a:chOff x="0" y="0"/>
              <a:chExt cx="1274581" cy="1392711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274581" cy="1392711"/>
              </a:xfrm>
              <a:custGeom>
                <a:avLst/>
                <a:gdLst/>
                <a:ahLst/>
                <a:cxnLst/>
                <a:rect l="l" t="t" r="r" b="b"/>
                <a:pathLst>
                  <a:path w="1274581" h="1392711">
                    <a:moveTo>
                      <a:pt x="76285" y="0"/>
                    </a:moveTo>
                    <a:lnTo>
                      <a:pt x="1198296" y="0"/>
                    </a:lnTo>
                    <a:cubicBezTo>
                      <a:pt x="1218528" y="0"/>
                      <a:pt x="1237931" y="8037"/>
                      <a:pt x="1252238" y="22343"/>
                    </a:cubicBezTo>
                    <a:cubicBezTo>
                      <a:pt x="1266544" y="36649"/>
                      <a:pt x="1274581" y="56053"/>
                      <a:pt x="1274581" y="76285"/>
                    </a:cubicBezTo>
                    <a:lnTo>
                      <a:pt x="1274581" y="1316426"/>
                    </a:lnTo>
                    <a:cubicBezTo>
                      <a:pt x="1274581" y="1336658"/>
                      <a:pt x="1266544" y="1356061"/>
                      <a:pt x="1252238" y="1370368"/>
                    </a:cubicBezTo>
                    <a:cubicBezTo>
                      <a:pt x="1237931" y="1384674"/>
                      <a:pt x="1218528" y="1392711"/>
                      <a:pt x="1198296" y="1392711"/>
                    </a:cubicBezTo>
                    <a:lnTo>
                      <a:pt x="76285" y="1392711"/>
                    </a:lnTo>
                    <a:cubicBezTo>
                      <a:pt x="56053" y="1392711"/>
                      <a:pt x="36649" y="1384674"/>
                      <a:pt x="22343" y="1370368"/>
                    </a:cubicBezTo>
                    <a:cubicBezTo>
                      <a:pt x="8037" y="1356061"/>
                      <a:pt x="0" y="1336658"/>
                      <a:pt x="0" y="1316426"/>
                    </a:cubicBezTo>
                    <a:lnTo>
                      <a:pt x="0" y="76285"/>
                    </a:lnTo>
                    <a:cubicBezTo>
                      <a:pt x="0" y="56053"/>
                      <a:pt x="8037" y="36649"/>
                      <a:pt x="22343" y="22343"/>
                    </a:cubicBezTo>
                    <a:cubicBezTo>
                      <a:pt x="36649" y="8037"/>
                      <a:pt x="56053" y="0"/>
                      <a:pt x="76285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38100"/>
                <a:ext cx="1274581" cy="1430811"/>
              </a:xfrm>
              <a:prstGeom prst="rect">
                <a:avLst/>
              </a:prstGeom>
            </p:spPr>
            <p:txBody>
              <a:bodyPr lIns="54332" tIns="54332" rIns="54332" bIns="54332" rtlCol="0" anchor="ctr"/>
              <a:lstStyle/>
              <a:p>
                <a:pPr algn="ctr">
                  <a:lnSpc>
                    <a:spcPts val="2660"/>
                  </a:lnSpc>
                </a:pPr>
                <a:endParaRPr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481714" y="215173"/>
              <a:ext cx="5937718" cy="1157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6"/>
                </a:lnSpc>
              </a:pPr>
              <a:r>
                <a:rPr lang="en-US" sz="4200">
                  <a:solidFill>
                    <a:srgbClr val="FFFFFF"/>
                  </a:solidFill>
                  <a:latin typeface="TDTD고딕"/>
                </a:rPr>
                <a:t>matplotlib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481714" y="1778797"/>
              <a:ext cx="5937718" cy="116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ea typeface="TDTD고딕"/>
                </a:rPr>
                <a:t>다양한 그래프 및 플롯를 생성하는 데 </a:t>
              </a:r>
            </a:p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ea typeface="TDTD고딕"/>
                </a:rPr>
                <a:t>중점을 두는 범용 라이브러리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481714" y="3353452"/>
              <a:ext cx="5937718" cy="116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latin typeface="TDTD고딕"/>
                  <a:ea typeface="TDTD고딕"/>
                </a:rPr>
                <a:t> 낮은 수준의 API를 제공</a:t>
              </a:r>
            </a:p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ea typeface="TDTD고딕"/>
                </a:rPr>
                <a:t>그래프를 생성할 때 많은 코드 작성이 필요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81714" y="4922005"/>
              <a:ext cx="5937718" cy="116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latin typeface="TDTD고딕"/>
                  <a:ea typeface="TDTD고딕"/>
                </a:rPr>
                <a:t>주로 데이터 시각화에 중점을 두며, </a:t>
              </a:r>
            </a:p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ea typeface="TDTD고딕"/>
                </a:rPr>
                <a:t>데이터 분석에는 직접적으로 관련이 없음</a:t>
              </a: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9566146" y="4224591"/>
            <a:ext cx="5175860" cy="5655566"/>
            <a:chOff x="0" y="0"/>
            <a:chExt cx="6901147" cy="754075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0"/>
              <a:ext cx="6901147" cy="7540755"/>
              <a:chOff x="0" y="0"/>
              <a:chExt cx="1274581" cy="1392711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274581" cy="1392711"/>
              </a:xfrm>
              <a:custGeom>
                <a:avLst/>
                <a:gdLst/>
                <a:ahLst/>
                <a:cxnLst/>
                <a:rect l="l" t="t" r="r" b="b"/>
                <a:pathLst>
                  <a:path w="1274581" h="1392711">
                    <a:moveTo>
                      <a:pt x="76285" y="0"/>
                    </a:moveTo>
                    <a:lnTo>
                      <a:pt x="1198296" y="0"/>
                    </a:lnTo>
                    <a:cubicBezTo>
                      <a:pt x="1218528" y="0"/>
                      <a:pt x="1237931" y="8037"/>
                      <a:pt x="1252238" y="22343"/>
                    </a:cubicBezTo>
                    <a:cubicBezTo>
                      <a:pt x="1266544" y="36649"/>
                      <a:pt x="1274581" y="56053"/>
                      <a:pt x="1274581" y="76285"/>
                    </a:cubicBezTo>
                    <a:lnTo>
                      <a:pt x="1274581" y="1316426"/>
                    </a:lnTo>
                    <a:cubicBezTo>
                      <a:pt x="1274581" y="1336658"/>
                      <a:pt x="1266544" y="1356061"/>
                      <a:pt x="1252238" y="1370368"/>
                    </a:cubicBezTo>
                    <a:cubicBezTo>
                      <a:pt x="1237931" y="1384674"/>
                      <a:pt x="1218528" y="1392711"/>
                      <a:pt x="1198296" y="1392711"/>
                    </a:cubicBezTo>
                    <a:lnTo>
                      <a:pt x="76285" y="1392711"/>
                    </a:lnTo>
                    <a:cubicBezTo>
                      <a:pt x="56053" y="1392711"/>
                      <a:pt x="36649" y="1384674"/>
                      <a:pt x="22343" y="1370368"/>
                    </a:cubicBezTo>
                    <a:cubicBezTo>
                      <a:pt x="8037" y="1356061"/>
                      <a:pt x="0" y="1336658"/>
                      <a:pt x="0" y="1316426"/>
                    </a:cubicBezTo>
                    <a:lnTo>
                      <a:pt x="0" y="76285"/>
                    </a:lnTo>
                    <a:cubicBezTo>
                      <a:pt x="0" y="56053"/>
                      <a:pt x="8037" y="36649"/>
                      <a:pt x="22343" y="22343"/>
                    </a:cubicBezTo>
                    <a:cubicBezTo>
                      <a:pt x="36649" y="8037"/>
                      <a:pt x="56053" y="0"/>
                      <a:pt x="76285" y="0"/>
                    </a:cubicBezTo>
                    <a:close/>
                  </a:path>
                </a:pathLst>
              </a:custGeom>
              <a:solidFill>
                <a:srgbClr val="004AAD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38100"/>
                <a:ext cx="1274581" cy="1430811"/>
              </a:xfrm>
              <a:prstGeom prst="rect">
                <a:avLst/>
              </a:prstGeom>
            </p:spPr>
            <p:txBody>
              <a:bodyPr lIns="54332" tIns="54332" rIns="54332" bIns="54332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19" name="TextBox 19"/>
            <p:cNvSpPr txBox="1"/>
            <p:nvPr/>
          </p:nvSpPr>
          <p:spPr>
            <a:xfrm>
              <a:off x="481714" y="215173"/>
              <a:ext cx="5937718" cy="115722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6"/>
                </a:lnSpc>
              </a:pPr>
              <a:r>
                <a:rPr lang="en-US" sz="4200">
                  <a:solidFill>
                    <a:srgbClr val="FFFFFF"/>
                  </a:solidFill>
                  <a:latin typeface="TDTD고딕"/>
                </a:rPr>
                <a:t>seaborn</a:t>
              </a:r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481714" y="1778797"/>
              <a:ext cx="5937718" cy="116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ea typeface="TDTD고딕"/>
                </a:rPr>
                <a:t>통계 분석 및 데이터 시각화에 </a:t>
              </a:r>
            </a:p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ea typeface="TDTD고딕"/>
                </a:rPr>
                <a:t>중점을 둔 고수준 라이브러리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481714" y="3353452"/>
              <a:ext cx="5937718" cy="11640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latin typeface="TDTD고딕"/>
                  <a:ea typeface="TDTD고딕"/>
                </a:rPr>
                <a:t>간단하고 직관적인 API를 제공</a:t>
              </a:r>
            </a:p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ea typeface="TDTD고딕"/>
                </a:rPr>
                <a:t>더 적은 코드로 그래프를 그릴 수 있음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481714" y="4922005"/>
              <a:ext cx="5937718" cy="17888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latin typeface="TDTD고딕"/>
                  <a:ea typeface="TDTD고딕"/>
                </a:rPr>
                <a:t>데이터 탐색, 분석 및 시각화에 </a:t>
              </a:r>
            </a:p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latin typeface="TDTD고딕"/>
                  <a:ea typeface="TDTD고딕"/>
                </a:rPr>
                <a:t>더 많은 도구와 기능을 제공하며, </a:t>
              </a:r>
            </a:p>
            <a:p>
              <a:pPr algn="ctr">
                <a:lnSpc>
                  <a:spcPts val="3715"/>
                </a:lnSpc>
              </a:pPr>
              <a:r>
                <a:rPr lang="en-US" sz="1925">
                  <a:solidFill>
                    <a:srgbClr val="FFFFFF"/>
                  </a:solidFill>
                  <a:ea typeface="TDTD고딕"/>
                </a:rPr>
                <a:t>통계적 관점에서 데이터를 이해하는 데 유용</a:t>
              </a:r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8345348" y="6324645"/>
            <a:ext cx="1135892" cy="11030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538"/>
              </a:lnSpc>
            </a:pPr>
            <a:r>
              <a:rPr lang="en-US" sz="4942">
                <a:solidFill>
                  <a:srgbClr val="000000"/>
                </a:solidFill>
                <a:latin typeface="TDTD고딕 Bold"/>
              </a:rPr>
              <a:t>VS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4" name="Table 4"/>
          <p:cNvGraphicFramePr>
            <a:graphicFrameLocks noGrp="1"/>
          </p:cNvGraphicFramePr>
          <p:nvPr/>
        </p:nvGraphicFramePr>
        <p:xfrm>
          <a:off x="2020948" y="3241728"/>
          <a:ext cx="13910768" cy="6016572"/>
        </p:xfrm>
        <a:graphic>
          <a:graphicData uri="http://schemas.openxmlformats.org/drawingml/2006/table">
            <a:tbl>
              <a:tblPr/>
              <a:tblGrid>
                <a:gridCol w="34776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76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776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776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0552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ileron Bold"/>
                        </a:rPr>
                        <a:t>bar plot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ileron Bold"/>
                        </a:rPr>
                        <a:t>scatter plot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552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ileron Bold"/>
                        </a:rPr>
                        <a:t>box plot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ileron Bold"/>
                        </a:rPr>
                        <a:t>violinplot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524"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ileron Bold"/>
                        </a:rPr>
                        <a:t>hist plot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919"/>
                        </a:lnSpc>
                        <a:defRPr/>
                      </a:pPr>
                      <a:r>
                        <a:rPr lang="en-US" sz="2799">
                          <a:solidFill>
                            <a:srgbClr val="000000"/>
                          </a:solidFill>
                          <a:latin typeface="Aileron Bold"/>
                        </a:rPr>
                        <a:t>heatmap</a:t>
                      </a: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65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Freeform 5"/>
          <p:cNvSpPr/>
          <p:nvPr/>
        </p:nvSpPr>
        <p:spPr>
          <a:xfrm>
            <a:off x="12947509" y="5316133"/>
            <a:ext cx="2487853" cy="1886812"/>
          </a:xfrm>
          <a:custGeom>
            <a:avLst/>
            <a:gdLst/>
            <a:ahLst/>
            <a:cxnLst/>
            <a:rect l="l" t="t" r="r" b="b"/>
            <a:pathLst>
              <a:path w="2487853" h="1886812">
                <a:moveTo>
                  <a:pt x="0" y="0"/>
                </a:moveTo>
                <a:lnTo>
                  <a:pt x="2487853" y="0"/>
                </a:lnTo>
                <a:lnTo>
                  <a:pt x="2487853" y="1886812"/>
                </a:lnTo>
                <a:lnTo>
                  <a:pt x="0" y="188681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947509" y="7339042"/>
            <a:ext cx="2487853" cy="1813181"/>
          </a:xfrm>
          <a:custGeom>
            <a:avLst/>
            <a:gdLst/>
            <a:ahLst/>
            <a:cxnLst/>
            <a:rect l="l" t="t" r="r" b="b"/>
            <a:pathLst>
              <a:path w="2487853" h="1813181">
                <a:moveTo>
                  <a:pt x="0" y="0"/>
                </a:moveTo>
                <a:lnTo>
                  <a:pt x="2487853" y="0"/>
                </a:lnTo>
                <a:lnTo>
                  <a:pt x="2487853" y="1813181"/>
                </a:lnTo>
                <a:lnTo>
                  <a:pt x="0" y="181318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3096265" y="3281011"/>
            <a:ext cx="2190341" cy="1901772"/>
          </a:xfrm>
          <a:custGeom>
            <a:avLst/>
            <a:gdLst/>
            <a:ahLst/>
            <a:cxnLst/>
            <a:rect l="l" t="t" r="r" b="b"/>
            <a:pathLst>
              <a:path w="2190341" h="1901772">
                <a:moveTo>
                  <a:pt x="0" y="0"/>
                </a:moveTo>
                <a:lnTo>
                  <a:pt x="2190341" y="0"/>
                </a:lnTo>
                <a:lnTo>
                  <a:pt x="2190341" y="1901772"/>
                </a:lnTo>
                <a:lnTo>
                  <a:pt x="0" y="190177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919238" y="7301377"/>
            <a:ext cx="2668490" cy="1850847"/>
          </a:xfrm>
          <a:custGeom>
            <a:avLst/>
            <a:gdLst/>
            <a:ahLst/>
            <a:cxnLst/>
            <a:rect l="l" t="t" r="r" b="b"/>
            <a:pathLst>
              <a:path w="2668490" h="1850847">
                <a:moveTo>
                  <a:pt x="0" y="0"/>
                </a:moveTo>
                <a:lnTo>
                  <a:pt x="2668490" y="0"/>
                </a:lnTo>
                <a:lnTo>
                  <a:pt x="2668490" y="1850846"/>
                </a:lnTo>
                <a:lnTo>
                  <a:pt x="0" y="185084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35941" y="5316133"/>
            <a:ext cx="2435084" cy="1886812"/>
          </a:xfrm>
          <a:custGeom>
            <a:avLst/>
            <a:gdLst/>
            <a:ahLst/>
            <a:cxnLst/>
            <a:rect l="l" t="t" r="r" b="b"/>
            <a:pathLst>
              <a:path w="2435084" h="1886812">
                <a:moveTo>
                  <a:pt x="0" y="0"/>
                </a:moveTo>
                <a:lnTo>
                  <a:pt x="2435084" y="0"/>
                </a:lnTo>
                <a:lnTo>
                  <a:pt x="2435084" y="1886812"/>
                </a:lnTo>
                <a:lnTo>
                  <a:pt x="0" y="18868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5929544" y="3320294"/>
            <a:ext cx="2658184" cy="1862489"/>
          </a:xfrm>
          <a:custGeom>
            <a:avLst/>
            <a:gdLst/>
            <a:ahLst/>
            <a:cxnLst/>
            <a:rect l="l" t="t" r="r" b="b"/>
            <a:pathLst>
              <a:path w="2658184" h="1862489">
                <a:moveTo>
                  <a:pt x="0" y="0"/>
                </a:moveTo>
                <a:lnTo>
                  <a:pt x="2658184" y="0"/>
                </a:lnTo>
                <a:lnTo>
                  <a:pt x="2658184" y="1862489"/>
                </a:lnTo>
                <a:lnTo>
                  <a:pt x="0" y="1862489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9735470" y="5984888"/>
            <a:ext cx="1947593" cy="530252"/>
            <a:chOff x="0" y="0"/>
            <a:chExt cx="512946" cy="139655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512946" cy="139655"/>
            </a:xfrm>
            <a:custGeom>
              <a:avLst/>
              <a:gdLst/>
              <a:ahLst/>
              <a:cxnLst/>
              <a:rect l="l" t="t" r="r" b="b"/>
              <a:pathLst>
                <a:path w="512946" h="139655">
                  <a:moveTo>
                    <a:pt x="0" y="0"/>
                  </a:moveTo>
                  <a:lnTo>
                    <a:pt x="512946" y="0"/>
                  </a:lnTo>
                  <a:lnTo>
                    <a:pt x="512946" y="139655"/>
                  </a:lnTo>
                  <a:lnTo>
                    <a:pt x="0" y="139655"/>
                  </a:lnTo>
                  <a:close/>
                </a:path>
              </a:pathLst>
            </a:custGeom>
            <a:solidFill>
              <a:srgbClr val="DFE3E8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152400"/>
              <a:ext cx="512946" cy="29205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7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ea typeface="TDTD고딕"/>
              </a:rPr>
              <a:t>시각화 유형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seaborn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077452" y="5746763"/>
            <a:ext cx="1263630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 dirty="0">
                <a:solidFill>
                  <a:srgbClr val="000000"/>
                </a:solidFill>
                <a:latin typeface="TDTD고딕"/>
              </a:rPr>
              <a:t>Quiz 4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52762" y="2978052"/>
            <a:ext cx="5751214" cy="6847101"/>
          </a:xfrm>
          <a:custGeom>
            <a:avLst/>
            <a:gdLst/>
            <a:ahLst/>
            <a:cxnLst/>
            <a:rect l="l" t="t" r="r" b="b"/>
            <a:pathLst>
              <a:path w="5751214" h="6847101">
                <a:moveTo>
                  <a:pt x="0" y="0"/>
                </a:moveTo>
                <a:lnTo>
                  <a:pt x="5751214" y="0"/>
                </a:lnTo>
                <a:lnTo>
                  <a:pt x="5751214" y="6847101"/>
                </a:lnTo>
                <a:lnTo>
                  <a:pt x="0" y="684710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bar plot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seaborn</a:t>
            </a:r>
          </a:p>
        </p:txBody>
      </p:sp>
      <p:sp>
        <p:nvSpPr>
          <p:cNvPr id="7" name="AutoShape 7"/>
          <p:cNvSpPr/>
          <p:nvPr/>
        </p:nvSpPr>
        <p:spPr>
          <a:xfrm flipV="1">
            <a:off x="5165171" y="3778876"/>
            <a:ext cx="3249389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8545318" y="3415832"/>
            <a:ext cx="4265726" cy="5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2544">
                <a:solidFill>
                  <a:srgbClr val="000000"/>
                </a:solidFill>
                <a:latin typeface="TDTD고딕"/>
                <a:ea typeface="TDTD고딕"/>
              </a:rPr>
              <a:t>Seaborn 스타일 설정</a:t>
            </a:r>
          </a:p>
        </p:txBody>
      </p:sp>
      <p:sp>
        <p:nvSpPr>
          <p:cNvPr id="9" name="AutoShape 9"/>
          <p:cNvSpPr/>
          <p:nvPr/>
        </p:nvSpPr>
        <p:spPr>
          <a:xfrm>
            <a:off x="6920624" y="4623113"/>
            <a:ext cx="149393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8545318" y="4241019"/>
            <a:ext cx="4265726" cy="5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2544">
                <a:solidFill>
                  <a:srgbClr val="000000"/>
                </a:solidFill>
                <a:latin typeface="TDTD고딕"/>
                <a:ea typeface="TDTD고딕"/>
              </a:rPr>
              <a:t>Matplotlib figure 설정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545318" y="5300991"/>
            <a:ext cx="4265726" cy="5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2544">
                <a:solidFill>
                  <a:srgbClr val="000000"/>
                </a:solidFill>
                <a:ea typeface="TDTD고딕"/>
              </a:rPr>
              <a:t>순차 데이터 생성 및 시각화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843469" y="4198772"/>
            <a:ext cx="360507" cy="222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99"/>
              </a:lnSpc>
            </a:pPr>
            <a:r>
              <a:rPr lang="en-US" sz="9999">
                <a:solidFill>
                  <a:srgbClr val="000000"/>
                </a:solidFill>
                <a:latin typeface="TDTD고딕"/>
              </a:rPr>
              <a:t>]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843469" y="5489888"/>
            <a:ext cx="360507" cy="222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99"/>
              </a:lnSpc>
            </a:pPr>
            <a:r>
              <a:rPr lang="en-US" sz="9999">
                <a:solidFill>
                  <a:srgbClr val="000000"/>
                </a:solidFill>
                <a:latin typeface="TDTD고딕"/>
              </a:rPr>
              <a:t>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843469" y="6805450"/>
            <a:ext cx="360507" cy="222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99"/>
              </a:lnSpc>
            </a:pPr>
            <a:r>
              <a:rPr lang="en-US" sz="9999">
                <a:solidFill>
                  <a:srgbClr val="000000"/>
                </a:solidFill>
                <a:latin typeface="TDTD고딕"/>
              </a:rPr>
              <a:t>]</a:t>
            </a:r>
          </a:p>
        </p:txBody>
      </p:sp>
      <p:sp>
        <p:nvSpPr>
          <p:cNvPr id="15" name="AutoShape 15"/>
          <p:cNvSpPr/>
          <p:nvPr/>
        </p:nvSpPr>
        <p:spPr>
          <a:xfrm>
            <a:off x="7203976" y="5683086"/>
            <a:ext cx="121058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6" name="AutoShape 16"/>
          <p:cNvSpPr/>
          <p:nvPr/>
        </p:nvSpPr>
        <p:spPr>
          <a:xfrm>
            <a:off x="7203976" y="6974202"/>
            <a:ext cx="121058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7" name="AutoShape 17"/>
          <p:cNvSpPr/>
          <p:nvPr/>
        </p:nvSpPr>
        <p:spPr>
          <a:xfrm>
            <a:off x="7203976" y="8251663"/>
            <a:ext cx="121058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8" name="TextBox 18"/>
          <p:cNvSpPr txBox="1"/>
          <p:nvPr/>
        </p:nvSpPr>
        <p:spPr>
          <a:xfrm>
            <a:off x="8545318" y="6592107"/>
            <a:ext cx="4265726" cy="5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2544">
                <a:solidFill>
                  <a:srgbClr val="000000"/>
                </a:solidFill>
                <a:ea typeface="TDTD고딕"/>
              </a:rPr>
              <a:t>중심 데이터 생성 및 시각화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545318" y="7869569"/>
            <a:ext cx="4265726" cy="5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2544">
                <a:solidFill>
                  <a:srgbClr val="000000"/>
                </a:solidFill>
                <a:ea typeface="TDTD고딕"/>
              </a:rPr>
              <a:t>랜덤 데이터 생성 및 시각화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8414560" y="8481358"/>
            <a:ext cx="3851114" cy="404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88620" lvl="1" indent="-194310">
              <a:lnSpc>
                <a:spcPts val="3474"/>
              </a:lnSpc>
              <a:buFont typeface="Arial"/>
              <a:buChar char="•"/>
            </a:pPr>
            <a:r>
              <a:rPr lang="en-US" sz="1800">
                <a:solidFill>
                  <a:srgbClr val="000000"/>
                </a:solidFill>
                <a:latin typeface="TDTD고딕"/>
                <a:ea typeface="TDTD고딕"/>
              </a:rPr>
              <a:t>y1에서 랜덤하게 데이터를 선택</a:t>
            </a:r>
          </a:p>
        </p:txBody>
      </p:sp>
      <p:sp>
        <p:nvSpPr>
          <p:cNvPr id="21" name="Freeform 21"/>
          <p:cNvSpPr/>
          <p:nvPr/>
        </p:nvSpPr>
        <p:spPr>
          <a:xfrm>
            <a:off x="12811044" y="5448454"/>
            <a:ext cx="5113266" cy="3582673"/>
          </a:xfrm>
          <a:custGeom>
            <a:avLst/>
            <a:gdLst/>
            <a:ahLst/>
            <a:cxnLst/>
            <a:rect l="l" t="t" r="r" b="b"/>
            <a:pathLst>
              <a:path w="5113266" h="3582673">
                <a:moveTo>
                  <a:pt x="0" y="0"/>
                </a:moveTo>
                <a:lnTo>
                  <a:pt x="5113267" y="0"/>
                </a:lnTo>
                <a:lnTo>
                  <a:pt x="5113267" y="3582673"/>
                </a:lnTo>
                <a:lnTo>
                  <a:pt x="0" y="35826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785819" y="3149502"/>
            <a:ext cx="7432618" cy="3998748"/>
          </a:xfrm>
          <a:custGeom>
            <a:avLst/>
            <a:gdLst/>
            <a:ahLst/>
            <a:cxnLst/>
            <a:rect l="l" t="t" r="r" b="b"/>
            <a:pathLst>
              <a:path w="7432618" h="3998748">
                <a:moveTo>
                  <a:pt x="0" y="0"/>
                </a:moveTo>
                <a:lnTo>
                  <a:pt x="7432618" y="0"/>
                </a:lnTo>
                <a:lnTo>
                  <a:pt x="7432618" y="3998749"/>
                </a:lnTo>
                <a:lnTo>
                  <a:pt x="0" y="399874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AutoShape 4"/>
          <p:cNvSpPr/>
          <p:nvPr/>
        </p:nvSpPr>
        <p:spPr>
          <a:xfrm flipV="1">
            <a:off x="7483951" y="4794688"/>
            <a:ext cx="3249389" cy="190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5" name="AutoShape 5"/>
          <p:cNvSpPr/>
          <p:nvPr/>
        </p:nvSpPr>
        <p:spPr>
          <a:xfrm>
            <a:off x="10578944" y="5996227"/>
            <a:ext cx="322176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grpSp>
        <p:nvGrpSpPr>
          <p:cNvPr id="6" name="Group 6"/>
          <p:cNvGrpSpPr/>
          <p:nvPr/>
        </p:nvGrpSpPr>
        <p:grpSpPr>
          <a:xfrm>
            <a:off x="2785819" y="7548301"/>
            <a:ext cx="11670477" cy="2407092"/>
            <a:chOff x="0" y="0"/>
            <a:chExt cx="3073706" cy="6339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073706" cy="633967"/>
            </a:xfrm>
            <a:custGeom>
              <a:avLst/>
              <a:gdLst/>
              <a:ahLst/>
              <a:cxnLst/>
              <a:rect l="l" t="t" r="r" b="b"/>
              <a:pathLst>
                <a:path w="3073706" h="633967">
                  <a:moveTo>
                    <a:pt x="33832" y="0"/>
                  </a:moveTo>
                  <a:lnTo>
                    <a:pt x="3039874" y="0"/>
                  </a:lnTo>
                  <a:cubicBezTo>
                    <a:pt x="3058559" y="0"/>
                    <a:pt x="3073706" y="15147"/>
                    <a:pt x="3073706" y="33832"/>
                  </a:cubicBezTo>
                  <a:lnTo>
                    <a:pt x="3073706" y="600134"/>
                  </a:lnTo>
                  <a:cubicBezTo>
                    <a:pt x="3073706" y="618819"/>
                    <a:pt x="3058559" y="633967"/>
                    <a:pt x="3039874" y="633967"/>
                  </a:cubicBezTo>
                  <a:lnTo>
                    <a:pt x="33832" y="633967"/>
                  </a:lnTo>
                  <a:cubicBezTo>
                    <a:pt x="15147" y="633967"/>
                    <a:pt x="0" y="618819"/>
                    <a:pt x="0" y="600134"/>
                  </a:cubicBezTo>
                  <a:lnTo>
                    <a:pt x="0" y="33832"/>
                  </a:lnTo>
                  <a:cubicBezTo>
                    <a:pt x="0" y="15147"/>
                    <a:pt x="15147" y="0"/>
                    <a:pt x="33832" y="0"/>
                  </a:cubicBezTo>
                  <a:close/>
                </a:path>
              </a:pathLst>
            </a:custGeom>
            <a:solidFill>
              <a:srgbClr val="004AAD">
                <a:alpha val="89804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3073706" cy="6720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box plot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seaborn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901119" y="4412593"/>
            <a:ext cx="4265726" cy="5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2544">
                <a:solidFill>
                  <a:srgbClr val="000000"/>
                </a:solidFill>
                <a:latin typeface="TDTD고딕"/>
                <a:ea typeface="TDTD고딕"/>
              </a:rPr>
              <a:t>dataset 불러오기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11386" y="5237722"/>
            <a:ext cx="3645193" cy="15379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x축은 day (요일)</a:t>
            </a:r>
          </a:p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y축은 total_bill (식사 금액)</a:t>
            </a:r>
          </a:p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hue 흡연자와 비흡연자를 구분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218437" y="4550013"/>
            <a:ext cx="360507" cy="22256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9299"/>
              </a:lnSpc>
            </a:pPr>
            <a:r>
              <a:rPr lang="en-US" sz="9999">
                <a:solidFill>
                  <a:srgbClr val="000000"/>
                </a:solidFill>
                <a:latin typeface="TDTD고딕"/>
              </a:rPr>
              <a:t>]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182569" y="7567351"/>
            <a:ext cx="8602764" cy="21866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547"/>
              </a:lnSpc>
            </a:pPr>
            <a:r>
              <a:rPr lang="en-US" sz="1838">
                <a:solidFill>
                  <a:srgbClr val="FFFFFF"/>
                </a:solidFill>
                <a:latin typeface="TDTD고딕"/>
                <a:ea typeface="TDTD고딕"/>
              </a:rPr>
              <a:t>seaborn 요소 :  set_theme(), load_dataset(), despine(), hue파라미터 </a:t>
            </a:r>
          </a:p>
          <a:p>
            <a:pPr>
              <a:lnSpc>
                <a:spcPts val="3547"/>
              </a:lnSpc>
            </a:pPr>
            <a:r>
              <a:rPr lang="en-US" sz="1838">
                <a:solidFill>
                  <a:srgbClr val="FFFFFF"/>
                </a:solidFill>
                <a:latin typeface="TDTD고딕"/>
                <a:ea typeface="TDTD고딕"/>
              </a:rPr>
              <a:t>set_theme() : Seaborn의 테마를 설정</a:t>
            </a:r>
          </a:p>
          <a:p>
            <a:pPr>
              <a:lnSpc>
                <a:spcPts val="3547"/>
              </a:lnSpc>
            </a:pPr>
            <a:r>
              <a:rPr lang="en-US" sz="1838">
                <a:solidFill>
                  <a:srgbClr val="FFFFFF"/>
                </a:solidFill>
                <a:latin typeface="TDTD고딕"/>
                <a:ea typeface="TDTD고딕"/>
              </a:rPr>
              <a:t>load_dataset() : Seaborn의 내장 데이터셋 불러오기 </a:t>
            </a:r>
          </a:p>
          <a:p>
            <a:pPr>
              <a:lnSpc>
                <a:spcPts val="3547"/>
              </a:lnSpc>
            </a:pPr>
            <a:r>
              <a:rPr lang="en-US" sz="1838">
                <a:solidFill>
                  <a:srgbClr val="FFFFFF"/>
                </a:solidFill>
                <a:latin typeface="TDTD고딕"/>
                <a:ea typeface="TDTD고딕"/>
              </a:rPr>
              <a:t>despine() : 테두리를 잘라내는 함수 </a:t>
            </a:r>
          </a:p>
          <a:p>
            <a:pPr>
              <a:lnSpc>
                <a:spcPts val="3547"/>
              </a:lnSpc>
            </a:pPr>
            <a:r>
              <a:rPr lang="en-US" sz="1838">
                <a:solidFill>
                  <a:srgbClr val="FFFFFF"/>
                </a:solidFill>
                <a:latin typeface="TDTD고딕"/>
                <a:ea typeface="TDTD고딕"/>
              </a:rPr>
              <a:t>hue 파라미터 : 색상 구분</a:t>
            </a:r>
          </a:p>
        </p:txBody>
      </p:sp>
      <p:sp>
        <p:nvSpPr>
          <p:cNvPr id="15" name="Freeform 15"/>
          <p:cNvSpPr/>
          <p:nvPr/>
        </p:nvSpPr>
        <p:spPr>
          <a:xfrm>
            <a:off x="10901119" y="7047674"/>
            <a:ext cx="3752648" cy="2907719"/>
          </a:xfrm>
          <a:custGeom>
            <a:avLst/>
            <a:gdLst/>
            <a:ahLst/>
            <a:cxnLst/>
            <a:rect l="l" t="t" r="r" b="b"/>
            <a:pathLst>
              <a:path w="3752648" h="2907719">
                <a:moveTo>
                  <a:pt x="0" y="0"/>
                </a:moveTo>
                <a:lnTo>
                  <a:pt x="3752648" y="0"/>
                </a:lnTo>
                <a:lnTo>
                  <a:pt x="3752648" y="2907719"/>
                </a:lnTo>
                <a:lnTo>
                  <a:pt x="0" y="29077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65169" y="3149502"/>
            <a:ext cx="6857495" cy="6633067"/>
          </a:xfrm>
          <a:custGeom>
            <a:avLst/>
            <a:gdLst/>
            <a:ahLst/>
            <a:cxnLst/>
            <a:rect l="l" t="t" r="r" b="b"/>
            <a:pathLst>
              <a:path w="6857495" h="6633067">
                <a:moveTo>
                  <a:pt x="0" y="0"/>
                </a:moveTo>
                <a:lnTo>
                  <a:pt x="6857495" y="0"/>
                </a:lnTo>
                <a:lnTo>
                  <a:pt x="6857495" y="6633068"/>
                </a:lnTo>
                <a:lnTo>
                  <a:pt x="0" y="6633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hist plot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seaborn</a:t>
            </a:r>
          </a:p>
        </p:txBody>
      </p:sp>
      <p:sp>
        <p:nvSpPr>
          <p:cNvPr id="7" name="AutoShape 7"/>
          <p:cNvSpPr/>
          <p:nvPr/>
        </p:nvSpPr>
        <p:spPr>
          <a:xfrm>
            <a:off x="3269222" y="6022776"/>
            <a:ext cx="5654933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9144000" y="4156815"/>
            <a:ext cx="4265726" cy="5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2544">
                <a:solidFill>
                  <a:srgbClr val="000000"/>
                </a:solidFill>
                <a:latin typeface="TDTD고딕"/>
                <a:ea typeface="TDTD고딕"/>
              </a:rPr>
              <a:t>Seaborn 스타일 설정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6026117" y="5144700"/>
            <a:ext cx="2898038" cy="1785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9144000" y="4761406"/>
            <a:ext cx="4265726" cy="5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2544">
                <a:solidFill>
                  <a:srgbClr val="000000"/>
                </a:solidFill>
                <a:latin typeface="TDTD고딕"/>
                <a:ea typeface="TDTD고딕"/>
              </a:rPr>
              <a:t>dataset 불러오기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144000" y="5640681"/>
            <a:ext cx="4265726" cy="5736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11"/>
              </a:lnSpc>
            </a:pPr>
            <a:r>
              <a:rPr lang="en-US" sz="2544">
                <a:solidFill>
                  <a:srgbClr val="000000"/>
                </a:solidFill>
                <a:latin typeface="TDTD고딕"/>
                <a:ea typeface="TDTD고딕"/>
              </a:rPr>
              <a:t>f는 그래프를 의미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81323" y="5275411"/>
            <a:ext cx="613979" cy="3780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869"/>
              </a:lnSpc>
            </a:pPr>
            <a:r>
              <a:rPr lang="en-US" sz="17030">
                <a:solidFill>
                  <a:srgbClr val="000000"/>
                </a:solidFill>
                <a:latin typeface="TDTD고딕"/>
              </a:rPr>
              <a:t>]</a:t>
            </a:r>
          </a:p>
        </p:txBody>
      </p:sp>
      <p:sp>
        <p:nvSpPr>
          <p:cNvPr id="13" name="AutoShape 13"/>
          <p:cNvSpPr/>
          <p:nvPr/>
        </p:nvSpPr>
        <p:spPr>
          <a:xfrm>
            <a:off x="8595302" y="7742048"/>
            <a:ext cx="328853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9144000" y="6651383"/>
            <a:ext cx="9144000" cy="2067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x축은 price (가격)</a:t>
            </a:r>
          </a:p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hue 다이아몬드 컷별로 구분</a:t>
            </a:r>
          </a:p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edgecolor=.3, linewidth=.5는 히스토그램의 막대 테두리 색상과 두께를 설정</a:t>
            </a:r>
          </a:p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log_scale=True는 x 축을 로그 스케일로 설정</a:t>
            </a:r>
          </a:p>
        </p:txBody>
      </p:sp>
      <p:sp>
        <p:nvSpPr>
          <p:cNvPr id="15" name="Freeform 15"/>
          <p:cNvSpPr/>
          <p:nvPr/>
        </p:nvSpPr>
        <p:spPr>
          <a:xfrm>
            <a:off x="12888170" y="3502765"/>
            <a:ext cx="4957076" cy="3438195"/>
          </a:xfrm>
          <a:custGeom>
            <a:avLst/>
            <a:gdLst/>
            <a:ahLst/>
            <a:cxnLst/>
            <a:rect l="l" t="t" r="r" b="b"/>
            <a:pathLst>
              <a:path w="4957076" h="3438195">
                <a:moveTo>
                  <a:pt x="0" y="0"/>
                </a:moveTo>
                <a:lnTo>
                  <a:pt x="4957077" y="0"/>
                </a:lnTo>
                <a:lnTo>
                  <a:pt x="4957077" y="3438195"/>
                </a:lnTo>
                <a:lnTo>
                  <a:pt x="0" y="3438195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4957" y="3677562"/>
            <a:ext cx="14878085" cy="156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9"/>
              </a:lnSpc>
              <a:spcBef>
                <a:spcPct val="0"/>
              </a:spcBef>
            </a:pPr>
            <a:r>
              <a:rPr lang="en-US" sz="9085" dirty="0">
                <a:solidFill>
                  <a:srgbClr val="000000"/>
                </a:solidFill>
                <a:latin typeface="TDTD굴림" panose="020B0604020202020204" charset="-127"/>
              </a:rPr>
              <a:t>EDA</a:t>
            </a:r>
          </a:p>
        </p:txBody>
      </p:sp>
      <p:sp>
        <p:nvSpPr>
          <p:cNvPr id="3" name="Freeform 3"/>
          <p:cNvSpPr/>
          <p:nvPr/>
        </p:nvSpPr>
        <p:spPr>
          <a:xfrm rot="235289">
            <a:off x="-3485740" y="4381395"/>
            <a:ext cx="9518544" cy="8497464"/>
          </a:xfrm>
          <a:custGeom>
            <a:avLst/>
            <a:gdLst/>
            <a:ahLst/>
            <a:cxnLst/>
            <a:rect l="l" t="t" r="r" b="b"/>
            <a:pathLst>
              <a:path w="9518544" h="8497464">
                <a:moveTo>
                  <a:pt x="0" y="0"/>
                </a:moveTo>
                <a:lnTo>
                  <a:pt x="9518544" y="0"/>
                </a:lnTo>
                <a:lnTo>
                  <a:pt x="9518544" y="8497464"/>
                </a:lnTo>
                <a:lnTo>
                  <a:pt x="0" y="849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7091">
            <a:off x="9188763" y="-5135391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47287" y="5665766"/>
            <a:ext cx="11793426" cy="76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1"/>
              </a:lnSpc>
              <a:spcBef>
                <a:spcPct val="0"/>
              </a:spcBef>
            </a:pPr>
            <a:r>
              <a:rPr lang="en-US" sz="4472">
                <a:solidFill>
                  <a:srgbClr val="000000"/>
                </a:solidFill>
                <a:ea typeface="TDTD고딕"/>
              </a:rPr>
              <a:t>박소언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319126" y="3323079"/>
            <a:ext cx="6353055" cy="5557265"/>
          </a:xfrm>
          <a:custGeom>
            <a:avLst/>
            <a:gdLst/>
            <a:ahLst/>
            <a:cxnLst/>
            <a:rect l="l" t="t" r="r" b="b"/>
            <a:pathLst>
              <a:path w="6353055" h="5557265">
                <a:moveTo>
                  <a:pt x="0" y="0"/>
                </a:moveTo>
                <a:lnTo>
                  <a:pt x="6353055" y="0"/>
                </a:lnTo>
                <a:lnTo>
                  <a:pt x="6353055" y="5557265"/>
                </a:lnTo>
                <a:lnTo>
                  <a:pt x="0" y="555726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scatter plot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seaborn</a:t>
            </a:r>
          </a:p>
        </p:txBody>
      </p:sp>
      <p:sp>
        <p:nvSpPr>
          <p:cNvPr id="7" name="AutoShape 7"/>
          <p:cNvSpPr/>
          <p:nvPr/>
        </p:nvSpPr>
        <p:spPr>
          <a:xfrm>
            <a:off x="3804246" y="5776415"/>
            <a:ext cx="469374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8761297" y="5460291"/>
            <a:ext cx="9144000" cy="47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replot 함수를 사용하여 산점도를 생성</a:t>
            </a:r>
          </a:p>
        </p:txBody>
      </p:sp>
      <p:sp>
        <p:nvSpPr>
          <p:cNvPr id="9" name="AutoShape 9"/>
          <p:cNvSpPr/>
          <p:nvPr/>
        </p:nvSpPr>
        <p:spPr>
          <a:xfrm>
            <a:off x="5870158" y="6388058"/>
            <a:ext cx="262783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8761297" y="6071935"/>
            <a:ext cx="9144000" cy="47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x축과 y축에 각각 distance와 orbital_period의 값을 지정</a:t>
            </a:r>
          </a:p>
        </p:txBody>
      </p:sp>
      <p:sp>
        <p:nvSpPr>
          <p:cNvPr id="11" name="AutoShape 11"/>
          <p:cNvSpPr/>
          <p:nvPr/>
        </p:nvSpPr>
        <p:spPr>
          <a:xfrm>
            <a:off x="4981765" y="6723231"/>
            <a:ext cx="3516228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2" name="TextBox 12"/>
          <p:cNvSpPr txBox="1"/>
          <p:nvPr/>
        </p:nvSpPr>
        <p:spPr>
          <a:xfrm>
            <a:off x="8761297" y="6546838"/>
            <a:ext cx="9144000" cy="8029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62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year 열에 따라 다른 색상으로 구분하고,</a:t>
            </a:r>
          </a:p>
          <a:p>
            <a:pPr>
              <a:lnSpc>
                <a:spcPts val="3262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mass 열의 값에 따라 사이즈를 다르게 설정 </a:t>
            </a:r>
          </a:p>
        </p:txBody>
      </p:sp>
      <p:sp>
        <p:nvSpPr>
          <p:cNvPr id="13" name="AutoShape 13"/>
          <p:cNvSpPr/>
          <p:nvPr/>
        </p:nvSpPr>
        <p:spPr>
          <a:xfrm>
            <a:off x="5527258" y="7650996"/>
            <a:ext cx="297073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4" name="TextBox 14"/>
          <p:cNvSpPr txBox="1"/>
          <p:nvPr/>
        </p:nvSpPr>
        <p:spPr>
          <a:xfrm>
            <a:off x="8761297" y="7374771"/>
            <a:ext cx="9144000" cy="47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x축과 y축의 스케일을 로그 스케일로 변경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934391" y="7441446"/>
            <a:ext cx="166738" cy="10367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926"/>
              </a:lnSpc>
            </a:pPr>
            <a:r>
              <a:rPr lang="en-US" sz="4625">
                <a:solidFill>
                  <a:srgbClr val="000000"/>
                </a:solidFill>
                <a:latin typeface="TDTD고딕"/>
              </a:rPr>
              <a:t>]</a:t>
            </a:r>
          </a:p>
        </p:txBody>
      </p:sp>
      <p:sp>
        <p:nvSpPr>
          <p:cNvPr id="16" name="AutoShape 16"/>
          <p:cNvSpPr/>
          <p:nvPr/>
        </p:nvSpPr>
        <p:spPr>
          <a:xfrm>
            <a:off x="7101129" y="8107470"/>
            <a:ext cx="1396864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7" name="TextBox 17"/>
          <p:cNvSpPr txBox="1"/>
          <p:nvPr/>
        </p:nvSpPr>
        <p:spPr>
          <a:xfrm>
            <a:off x="8761297" y="7810397"/>
            <a:ext cx="9144000" cy="47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x 축과 y축에 대한 보조 그리드 생성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9440472" y="3149502"/>
            <a:ext cx="6715281" cy="5836545"/>
          </a:xfrm>
          <a:custGeom>
            <a:avLst/>
            <a:gdLst/>
            <a:ahLst/>
            <a:cxnLst/>
            <a:rect l="l" t="t" r="r" b="b"/>
            <a:pathLst>
              <a:path w="6715281" h="5836545">
                <a:moveTo>
                  <a:pt x="0" y="0"/>
                </a:moveTo>
                <a:lnTo>
                  <a:pt x="6715281" y="0"/>
                </a:lnTo>
                <a:lnTo>
                  <a:pt x="6715281" y="5836545"/>
                </a:lnTo>
                <a:lnTo>
                  <a:pt x="0" y="583654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scatter plot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seaborn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679735" y="9005097"/>
            <a:ext cx="6236756" cy="474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x 축과 y축에 대한 보조 그리드 생성하지 않는다면!</a:t>
            </a:r>
          </a:p>
        </p:txBody>
      </p:sp>
      <p:sp>
        <p:nvSpPr>
          <p:cNvPr id="8" name="Freeform 8"/>
          <p:cNvSpPr/>
          <p:nvPr/>
        </p:nvSpPr>
        <p:spPr>
          <a:xfrm>
            <a:off x="2132247" y="3149502"/>
            <a:ext cx="6702564" cy="5819527"/>
          </a:xfrm>
          <a:custGeom>
            <a:avLst/>
            <a:gdLst/>
            <a:ahLst/>
            <a:cxnLst/>
            <a:rect l="l" t="t" r="r" b="b"/>
            <a:pathLst>
              <a:path w="6702564" h="5819527">
                <a:moveTo>
                  <a:pt x="0" y="0"/>
                </a:moveTo>
                <a:lnTo>
                  <a:pt x="6702563" y="0"/>
                </a:lnTo>
                <a:lnTo>
                  <a:pt x="6702563" y="5819528"/>
                </a:lnTo>
                <a:lnTo>
                  <a:pt x="0" y="581952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57619" y="3149502"/>
            <a:ext cx="8518301" cy="3318479"/>
          </a:xfrm>
          <a:custGeom>
            <a:avLst/>
            <a:gdLst/>
            <a:ahLst/>
            <a:cxnLst/>
            <a:rect l="l" t="t" r="r" b="b"/>
            <a:pathLst>
              <a:path w="8518301" h="3318479">
                <a:moveTo>
                  <a:pt x="0" y="0"/>
                </a:moveTo>
                <a:lnTo>
                  <a:pt x="8518301" y="0"/>
                </a:lnTo>
                <a:lnTo>
                  <a:pt x="8518301" y="3318480"/>
                </a:lnTo>
                <a:lnTo>
                  <a:pt x="0" y="331848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9060631" y="4983114"/>
            <a:ext cx="166738" cy="13271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1435"/>
              </a:lnSpc>
            </a:pPr>
            <a:r>
              <a:rPr lang="en-US" sz="5925">
                <a:solidFill>
                  <a:srgbClr val="000000"/>
                </a:solidFill>
                <a:latin typeface="TDTD고딕"/>
              </a:rPr>
              <a:t>]</a:t>
            </a:r>
          </a:p>
        </p:txBody>
      </p:sp>
      <p:sp>
        <p:nvSpPr>
          <p:cNvPr id="5" name="AutoShape 5"/>
          <p:cNvSpPr/>
          <p:nvPr/>
        </p:nvSpPr>
        <p:spPr>
          <a:xfrm>
            <a:off x="9227369" y="5841933"/>
            <a:ext cx="1039619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>
            <a:off x="6461509" y="6940960"/>
            <a:ext cx="3771397" cy="2860264"/>
          </a:xfrm>
          <a:custGeom>
            <a:avLst/>
            <a:gdLst/>
            <a:ahLst/>
            <a:cxnLst/>
            <a:rect l="l" t="t" r="r" b="b"/>
            <a:pathLst>
              <a:path w="3771397" h="2860264">
                <a:moveTo>
                  <a:pt x="0" y="0"/>
                </a:moveTo>
                <a:lnTo>
                  <a:pt x="3771397" y="0"/>
                </a:lnTo>
                <a:lnTo>
                  <a:pt x="3771397" y="2860264"/>
                </a:lnTo>
                <a:lnTo>
                  <a:pt x="0" y="2860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2554968" y="6940960"/>
            <a:ext cx="3799982" cy="2860264"/>
          </a:xfrm>
          <a:custGeom>
            <a:avLst/>
            <a:gdLst/>
            <a:ahLst/>
            <a:cxnLst/>
            <a:rect l="l" t="t" r="r" b="b"/>
            <a:pathLst>
              <a:path w="3799982" h="2860264">
                <a:moveTo>
                  <a:pt x="0" y="0"/>
                </a:moveTo>
                <a:lnTo>
                  <a:pt x="3799982" y="0"/>
                </a:lnTo>
                <a:lnTo>
                  <a:pt x="3799982" y="2860264"/>
                </a:lnTo>
                <a:lnTo>
                  <a:pt x="0" y="286026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337681" y="7024707"/>
            <a:ext cx="3613351" cy="2776517"/>
          </a:xfrm>
          <a:custGeom>
            <a:avLst/>
            <a:gdLst/>
            <a:ahLst/>
            <a:cxnLst/>
            <a:rect l="l" t="t" r="r" b="b"/>
            <a:pathLst>
              <a:path w="3613351" h="2776517">
                <a:moveTo>
                  <a:pt x="0" y="0"/>
                </a:moveTo>
                <a:lnTo>
                  <a:pt x="3613351" y="0"/>
                </a:lnTo>
                <a:lnTo>
                  <a:pt x="3613351" y="2776517"/>
                </a:lnTo>
                <a:lnTo>
                  <a:pt x="0" y="27765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4055807" y="7024707"/>
            <a:ext cx="3591184" cy="2776517"/>
          </a:xfrm>
          <a:custGeom>
            <a:avLst/>
            <a:gdLst/>
            <a:ahLst/>
            <a:cxnLst/>
            <a:rect l="l" t="t" r="r" b="b"/>
            <a:pathLst>
              <a:path w="3591184" h="2776517">
                <a:moveTo>
                  <a:pt x="0" y="0"/>
                </a:moveTo>
                <a:lnTo>
                  <a:pt x="3591184" y="0"/>
                </a:lnTo>
                <a:lnTo>
                  <a:pt x="3591184" y="2776517"/>
                </a:lnTo>
                <a:lnTo>
                  <a:pt x="0" y="27765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violinplot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seaborn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14638" y="5301319"/>
            <a:ext cx="9144000" cy="10089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split 바이올린을 흡연자와 비흡연자로 나누어 표시</a:t>
            </a:r>
          </a:p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inner 바이올린 내부의 박스 플롯을 표시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19464" y="6788560"/>
            <a:ext cx="2616915" cy="3125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inner의 종류 </a:t>
            </a:r>
          </a:p>
          <a:p>
            <a:pPr marL="469514" lvl="1" indent="-234757">
              <a:lnSpc>
                <a:spcPts val="4197"/>
              </a:lnSpc>
              <a:buFont typeface="Arial"/>
              <a:buChar char="•"/>
            </a:pPr>
            <a:r>
              <a:rPr lang="en-US" sz="2174">
                <a:solidFill>
                  <a:srgbClr val="000000"/>
                </a:solidFill>
                <a:latin typeface="TDTD고딕"/>
              </a:rPr>
              <a:t>box</a:t>
            </a:r>
          </a:p>
          <a:p>
            <a:pPr marL="469514" lvl="1" indent="-234757">
              <a:lnSpc>
                <a:spcPts val="4197"/>
              </a:lnSpc>
              <a:buFont typeface="Arial"/>
              <a:buChar char="•"/>
            </a:pPr>
            <a:r>
              <a:rPr lang="en-US" sz="2174">
                <a:solidFill>
                  <a:srgbClr val="000000"/>
                </a:solidFill>
                <a:latin typeface="TDTD고딕"/>
              </a:rPr>
              <a:t>quart</a:t>
            </a:r>
          </a:p>
          <a:p>
            <a:pPr marL="469514" lvl="1" indent="-234757">
              <a:lnSpc>
                <a:spcPts val="4197"/>
              </a:lnSpc>
              <a:buFont typeface="Arial"/>
              <a:buChar char="•"/>
            </a:pPr>
            <a:r>
              <a:rPr lang="en-US" sz="2174">
                <a:solidFill>
                  <a:srgbClr val="000000"/>
                </a:solidFill>
                <a:latin typeface="TDTD고딕"/>
              </a:rPr>
              <a:t>point</a:t>
            </a:r>
          </a:p>
          <a:p>
            <a:pPr marL="469514" lvl="1" indent="-234757">
              <a:lnSpc>
                <a:spcPts val="4197"/>
              </a:lnSpc>
              <a:buFont typeface="Arial"/>
              <a:buChar char="•"/>
            </a:pPr>
            <a:r>
              <a:rPr lang="en-US" sz="2174">
                <a:solidFill>
                  <a:srgbClr val="000000"/>
                </a:solidFill>
                <a:latin typeface="TDTD고딕"/>
              </a:rPr>
              <a:t>stick</a:t>
            </a:r>
          </a:p>
          <a:p>
            <a:pPr marL="469514" lvl="1" indent="-234757">
              <a:lnSpc>
                <a:spcPts val="4197"/>
              </a:lnSpc>
              <a:buFont typeface="Arial"/>
              <a:buChar char="•"/>
            </a:pPr>
            <a:r>
              <a:rPr lang="en-US" sz="2174">
                <a:solidFill>
                  <a:srgbClr val="000000"/>
                </a:solidFill>
                <a:latin typeface="TDTD고딕"/>
              </a:rPr>
              <a:t>None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574443"/>
            <a:ext cx="7072092" cy="4195309"/>
          </a:xfrm>
          <a:custGeom>
            <a:avLst/>
            <a:gdLst/>
            <a:ahLst/>
            <a:cxnLst/>
            <a:rect l="l" t="t" r="r" b="b"/>
            <a:pathLst>
              <a:path w="7072092" h="4195309">
                <a:moveTo>
                  <a:pt x="0" y="0"/>
                </a:moveTo>
                <a:lnTo>
                  <a:pt x="7072092" y="0"/>
                </a:lnTo>
                <a:lnTo>
                  <a:pt x="7072092" y="4195309"/>
                </a:lnTo>
                <a:lnTo>
                  <a:pt x="0" y="419530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6333782" y="2230880"/>
            <a:ext cx="5285101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고딕"/>
              </a:rPr>
              <a:t>heatmap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>
                <a:solidFill>
                  <a:srgbClr val="000000"/>
                </a:solidFill>
                <a:latin typeface="TDTD굴림" panose="020B0604020202020204" charset="-127"/>
              </a:rPr>
              <a:t>seaborn</a:t>
            </a:r>
          </a:p>
        </p:txBody>
      </p:sp>
      <p:sp>
        <p:nvSpPr>
          <p:cNvPr id="7" name="AutoShape 7"/>
          <p:cNvSpPr/>
          <p:nvPr/>
        </p:nvSpPr>
        <p:spPr>
          <a:xfrm>
            <a:off x="7803487" y="6063442"/>
            <a:ext cx="1172845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8" name="TextBox 8"/>
          <p:cNvSpPr txBox="1"/>
          <p:nvPr/>
        </p:nvSpPr>
        <p:spPr>
          <a:xfrm>
            <a:off x="9144000" y="5747318"/>
            <a:ext cx="9144000" cy="4798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>
                <a:solidFill>
                  <a:srgbClr val="000000"/>
                </a:solidFill>
                <a:latin typeface="TDTD고딕"/>
                <a:ea typeface="TDTD고딕"/>
              </a:rPr>
              <a:t>pivot 함수를 사용하여 long-form 데이터를 wide-form으로 변환</a:t>
            </a:r>
          </a:p>
        </p:txBody>
      </p:sp>
      <p:sp>
        <p:nvSpPr>
          <p:cNvPr id="9" name="AutoShape 9"/>
          <p:cNvSpPr/>
          <p:nvPr/>
        </p:nvSpPr>
        <p:spPr>
          <a:xfrm flipV="1">
            <a:off x="7971155" y="7485683"/>
            <a:ext cx="1005177" cy="0"/>
          </a:xfrm>
          <a:prstGeom prst="line">
            <a:avLst/>
          </a:prstGeom>
          <a:ln w="38100" cap="flat">
            <a:solidFill>
              <a:srgbClr val="000000"/>
            </a:solidFill>
            <a:prstDash val="sysDot"/>
            <a:headEnd type="none" w="sm" len="sm"/>
            <a:tailEnd type="arrow" w="med" len="sm"/>
          </a:ln>
        </p:spPr>
      </p:sp>
      <p:sp>
        <p:nvSpPr>
          <p:cNvPr id="10" name="TextBox 10"/>
          <p:cNvSpPr txBox="1"/>
          <p:nvPr/>
        </p:nvSpPr>
        <p:spPr>
          <a:xfrm>
            <a:off x="9144000" y="6640498"/>
            <a:ext cx="9144000" cy="15572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197"/>
              </a:lnSpc>
            </a:pP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annot</a:t>
            </a:r>
            <a:r>
              <a:rPr lang="en-US" sz="2174" dirty="0">
                <a:solidFill>
                  <a:srgbClr val="000000"/>
                </a:solidFill>
                <a:latin typeface="TDTD고딕"/>
                <a:ea typeface="TDTD고딕"/>
              </a:rPr>
              <a:t>=</a:t>
            </a: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True는</a:t>
            </a:r>
            <a:r>
              <a:rPr lang="en-US" sz="2174" dirty="0">
                <a:solidFill>
                  <a:srgbClr val="000000"/>
                </a:solidFill>
                <a:latin typeface="TDTD고딕"/>
                <a:ea typeface="TDTD고딕"/>
              </a:rPr>
              <a:t> 각 </a:t>
            </a: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셀에</a:t>
            </a:r>
            <a:r>
              <a:rPr lang="en-US" sz="217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숫자</a:t>
            </a:r>
            <a:r>
              <a:rPr lang="en-US" sz="217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값을</a:t>
            </a:r>
            <a:r>
              <a:rPr lang="en-US" sz="217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표시</a:t>
            </a:r>
            <a:endParaRPr lang="en-US" sz="2174" dirty="0">
              <a:solidFill>
                <a:srgbClr val="000000"/>
              </a:solidFill>
              <a:latin typeface="TDTD고딕"/>
              <a:ea typeface="TDTD고딕"/>
            </a:endParaRPr>
          </a:p>
          <a:p>
            <a:pPr>
              <a:lnSpc>
                <a:spcPts val="4197"/>
              </a:lnSpc>
            </a:pPr>
            <a:r>
              <a:rPr lang="en-US" sz="2174" dirty="0" err="1">
                <a:solidFill>
                  <a:srgbClr val="000000"/>
                </a:solidFill>
                <a:latin typeface="TDTD굴림" panose="020B0604020202020204" charset="-127"/>
              </a:rPr>
              <a:t>fmt</a:t>
            </a:r>
            <a:r>
              <a:rPr lang="en-US" sz="2174" dirty="0">
                <a:solidFill>
                  <a:srgbClr val="000000"/>
                </a:solidFill>
                <a:latin typeface="TDTD굴림" panose="020B0604020202020204" charset="-127"/>
              </a:rPr>
              <a:t>="</a:t>
            </a:r>
            <a:r>
              <a:rPr lang="en-US" sz="2174" dirty="0" err="1">
                <a:solidFill>
                  <a:srgbClr val="000000"/>
                </a:solidFill>
                <a:latin typeface="TDTD굴림" panose="020B0604020202020204" charset="-127"/>
              </a:rPr>
              <a:t>d"</a:t>
            </a:r>
            <a:r>
              <a:rPr lang="en-US" sz="2174" dirty="0" err="1">
                <a:solidFill>
                  <a:srgbClr val="000000"/>
                </a:solidFill>
                <a:ea typeface="TDTD고딕"/>
              </a:rPr>
              <a:t>는</a:t>
            </a:r>
            <a:r>
              <a:rPr lang="en-US" sz="2174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ea typeface="TDTD고딕"/>
              </a:rPr>
              <a:t>숫자를</a:t>
            </a:r>
            <a:r>
              <a:rPr lang="en-US" sz="2174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ea typeface="TDTD고딕"/>
              </a:rPr>
              <a:t>정수</a:t>
            </a:r>
            <a:r>
              <a:rPr lang="en-US" sz="2174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ea typeface="TDTD고딕"/>
              </a:rPr>
              <a:t>형식으로</a:t>
            </a:r>
            <a:r>
              <a:rPr lang="en-US" sz="2174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ea typeface="TDTD고딕"/>
              </a:rPr>
              <a:t>표시</a:t>
            </a:r>
            <a:endParaRPr lang="en-US" sz="2174" dirty="0">
              <a:solidFill>
                <a:srgbClr val="000000"/>
              </a:solidFill>
              <a:ea typeface="TDTD고딕"/>
            </a:endParaRPr>
          </a:p>
          <a:p>
            <a:pPr>
              <a:lnSpc>
                <a:spcPts val="4197"/>
              </a:lnSpc>
            </a:pPr>
            <a:r>
              <a:rPr lang="en-US" sz="2174" dirty="0">
                <a:solidFill>
                  <a:srgbClr val="000000"/>
                </a:solidFill>
                <a:latin typeface="TDTD고딕"/>
                <a:ea typeface="TDTD고딕"/>
              </a:rPr>
              <a:t>linewidths=.5는 셀 </a:t>
            </a: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사이의</a:t>
            </a:r>
            <a:r>
              <a:rPr lang="en-US" sz="217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경계선</a:t>
            </a:r>
            <a:r>
              <a:rPr lang="en-US" sz="217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두께를</a:t>
            </a:r>
            <a:r>
              <a:rPr lang="en-US" sz="217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2174" dirty="0" err="1">
                <a:solidFill>
                  <a:srgbClr val="000000"/>
                </a:solidFill>
                <a:latin typeface="TDTD고딕"/>
                <a:ea typeface="TDTD고딕"/>
              </a:rPr>
              <a:t>설정</a:t>
            </a:r>
            <a:endParaRPr lang="en-US" sz="2174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11518530" y="2292820"/>
            <a:ext cx="4394941" cy="3203092"/>
          </a:xfrm>
          <a:custGeom>
            <a:avLst/>
            <a:gdLst/>
            <a:ahLst/>
            <a:cxnLst/>
            <a:rect l="l" t="t" r="r" b="b"/>
            <a:pathLst>
              <a:path w="4394941" h="3203092">
                <a:moveTo>
                  <a:pt x="0" y="0"/>
                </a:moveTo>
                <a:lnTo>
                  <a:pt x="4394940" y="0"/>
                </a:lnTo>
                <a:lnTo>
                  <a:pt x="4394940" y="3203092"/>
                </a:lnTo>
                <a:lnTo>
                  <a:pt x="0" y="320309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4957" y="3677562"/>
            <a:ext cx="14878085" cy="156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9"/>
              </a:lnSpc>
              <a:spcBef>
                <a:spcPct val="0"/>
              </a:spcBef>
            </a:pPr>
            <a:r>
              <a:rPr lang="en-US" sz="9085" dirty="0" err="1">
                <a:solidFill>
                  <a:srgbClr val="000000"/>
                </a:solidFill>
                <a:ea typeface="TDTD굴림" panose="020B0604020202020204" charset="-127"/>
              </a:rPr>
              <a:t>데이터</a:t>
            </a:r>
            <a:r>
              <a:rPr lang="en-US" sz="9085" dirty="0">
                <a:solidFill>
                  <a:srgbClr val="000000"/>
                </a:solidFill>
                <a:ea typeface="TDTD굴림" panose="020B0604020202020204" charset="-127"/>
              </a:rPr>
              <a:t> </a:t>
            </a:r>
            <a:r>
              <a:rPr lang="en-US" sz="9085" dirty="0" err="1">
                <a:solidFill>
                  <a:srgbClr val="000000"/>
                </a:solidFill>
                <a:ea typeface="TDTD굴림" panose="020B0604020202020204" charset="-127"/>
              </a:rPr>
              <a:t>전처리</a:t>
            </a:r>
            <a:endParaRPr lang="en-US" sz="9085" dirty="0">
              <a:solidFill>
                <a:srgbClr val="000000"/>
              </a:solidFill>
              <a:ea typeface="TDTD굴림" panose="020B0604020202020204" charset="-127"/>
            </a:endParaRPr>
          </a:p>
        </p:txBody>
      </p:sp>
      <p:sp>
        <p:nvSpPr>
          <p:cNvPr id="3" name="Freeform 3"/>
          <p:cNvSpPr/>
          <p:nvPr/>
        </p:nvSpPr>
        <p:spPr>
          <a:xfrm rot="235289">
            <a:off x="-3485740" y="4381395"/>
            <a:ext cx="9518544" cy="8497464"/>
          </a:xfrm>
          <a:custGeom>
            <a:avLst/>
            <a:gdLst/>
            <a:ahLst/>
            <a:cxnLst/>
            <a:rect l="l" t="t" r="r" b="b"/>
            <a:pathLst>
              <a:path w="9518544" h="8497464">
                <a:moveTo>
                  <a:pt x="0" y="0"/>
                </a:moveTo>
                <a:lnTo>
                  <a:pt x="9518544" y="0"/>
                </a:lnTo>
                <a:lnTo>
                  <a:pt x="9518544" y="8497464"/>
                </a:lnTo>
                <a:lnTo>
                  <a:pt x="0" y="849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7091">
            <a:off x="9188763" y="-5135391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47287" y="5665766"/>
            <a:ext cx="11793426" cy="76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1"/>
              </a:lnSpc>
              <a:spcBef>
                <a:spcPct val="0"/>
              </a:spcBef>
            </a:pPr>
            <a:r>
              <a:rPr lang="en-US" sz="4472">
                <a:solidFill>
                  <a:srgbClr val="000000"/>
                </a:solidFill>
                <a:ea typeface="TDTD고딕"/>
              </a:rPr>
              <a:t>임형수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4957" y="3725187"/>
            <a:ext cx="14878085" cy="11776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639"/>
              </a:lnSpc>
              <a:spcBef>
                <a:spcPct val="0"/>
              </a:spcBef>
            </a:pPr>
            <a:r>
              <a:rPr lang="en-US" sz="6885">
                <a:solidFill>
                  <a:srgbClr val="000000"/>
                </a:solidFill>
                <a:ea typeface="Open Sans Bold"/>
              </a:rPr>
              <a:t>데이터 전처리 목적</a:t>
            </a:r>
          </a:p>
        </p:txBody>
      </p:sp>
      <p:sp>
        <p:nvSpPr>
          <p:cNvPr id="3" name="Freeform 3"/>
          <p:cNvSpPr/>
          <p:nvPr/>
        </p:nvSpPr>
        <p:spPr>
          <a:xfrm rot="235289">
            <a:off x="-3485740" y="4381395"/>
            <a:ext cx="9518544" cy="8497464"/>
          </a:xfrm>
          <a:custGeom>
            <a:avLst/>
            <a:gdLst/>
            <a:ahLst/>
            <a:cxnLst/>
            <a:rect l="l" t="t" r="r" b="b"/>
            <a:pathLst>
              <a:path w="9518544" h="8497464">
                <a:moveTo>
                  <a:pt x="0" y="0"/>
                </a:moveTo>
                <a:lnTo>
                  <a:pt x="9518544" y="0"/>
                </a:lnTo>
                <a:lnTo>
                  <a:pt x="9518544" y="8497464"/>
                </a:lnTo>
                <a:lnTo>
                  <a:pt x="0" y="849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7091">
            <a:off x="9188763" y="-5135391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22910" y="5901036"/>
            <a:ext cx="11842179" cy="872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3"/>
              </a:lnSpc>
              <a:spcBef>
                <a:spcPct val="0"/>
              </a:spcBef>
            </a:pPr>
            <a:r>
              <a:rPr lang="en-US" sz="3944">
                <a:solidFill>
                  <a:srgbClr val="000000"/>
                </a:solidFill>
                <a:ea typeface="Open Sans"/>
              </a:rPr>
              <a:t>분석이나 모델링을 위해 데이터를 정제하고 변환하는 과정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1281765" y="3006336"/>
            <a:ext cx="585421" cy="281788"/>
            <a:chOff x="0" y="0"/>
            <a:chExt cx="1688611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1688611" cy="812800"/>
            </a:xfrm>
            <a:custGeom>
              <a:avLst/>
              <a:gdLst/>
              <a:ahLst/>
              <a:cxnLst/>
              <a:rect l="l" t="t" r="r" b="b"/>
              <a:pathLst>
                <a:path w="1688611" h="812800">
                  <a:moveTo>
                    <a:pt x="0" y="0"/>
                  </a:moveTo>
                  <a:lnTo>
                    <a:pt x="1688611" y="0"/>
                  </a:lnTo>
                  <a:lnTo>
                    <a:pt x="16886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"/>
              <a:ext cx="1688611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281765" y="4341074"/>
            <a:ext cx="585421" cy="281788"/>
            <a:chOff x="0" y="0"/>
            <a:chExt cx="1688611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688611" cy="812800"/>
            </a:xfrm>
            <a:custGeom>
              <a:avLst/>
              <a:gdLst/>
              <a:ahLst/>
              <a:cxnLst/>
              <a:rect l="l" t="t" r="r" b="b"/>
              <a:pathLst>
                <a:path w="1688611" h="812800">
                  <a:moveTo>
                    <a:pt x="0" y="0"/>
                  </a:moveTo>
                  <a:lnTo>
                    <a:pt x="1688611" y="0"/>
                  </a:lnTo>
                  <a:lnTo>
                    <a:pt x="16886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1688611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281765" y="5675813"/>
            <a:ext cx="585421" cy="281788"/>
            <a:chOff x="0" y="0"/>
            <a:chExt cx="1688611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688611" cy="812800"/>
            </a:xfrm>
            <a:custGeom>
              <a:avLst/>
              <a:gdLst/>
              <a:ahLst/>
              <a:cxnLst/>
              <a:rect l="l" t="t" r="r" b="b"/>
              <a:pathLst>
                <a:path w="1688611" h="812800">
                  <a:moveTo>
                    <a:pt x="0" y="0"/>
                  </a:moveTo>
                  <a:lnTo>
                    <a:pt x="1688611" y="0"/>
                  </a:lnTo>
                  <a:lnTo>
                    <a:pt x="16886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9525"/>
              <a:ext cx="1688611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81765" y="7010551"/>
            <a:ext cx="585421" cy="281788"/>
            <a:chOff x="0" y="0"/>
            <a:chExt cx="1688611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688611" cy="812800"/>
            </a:xfrm>
            <a:custGeom>
              <a:avLst/>
              <a:gdLst/>
              <a:ahLst/>
              <a:cxnLst/>
              <a:rect l="l" t="t" r="r" b="b"/>
              <a:pathLst>
                <a:path w="1688611" h="812800">
                  <a:moveTo>
                    <a:pt x="0" y="0"/>
                  </a:moveTo>
                  <a:lnTo>
                    <a:pt x="1688611" y="0"/>
                  </a:lnTo>
                  <a:lnTo>
                    <a:pt x="16886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9525"/>
              <a:ext cx="1688611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1281765" y="8345289"/>
            <a:ext cx="585421" cy="281788"/>
            <a:chOff x="0" y="0"/>
            <a:chExt cx="1688611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688611" cy="812800"/>
            </a:xfrm>
            <a:custGeom>
              <a:avLst/>
              <a:gdLst/>
              <a:ahLst/>
              <a:cxnLst/>
              <a:rect l="l" t="t" r="r" b="b"/>
              <a:pathLst>
                <a:path w="1688611" h="812800">
                  <a:moveTo>
                    <a:pt x="0" y="0"/>
                  </a:moveTo>
                  <a:lnTo>
                    <a:pt x="1688611" y="0"/>
                  </a:lnTo>
                  <a:lnTo>
                    <a:pt x="1688611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0" y="-9525"/>
              <a:ext cx="1688611" cy="8223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0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2967888" y="2818417"/>
            <a:ext cx="6982970" cy="61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ea typeface="Open Sans"/>
              </a:rPr>
              <a:t>데이터 수집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919311" y="4044177"/>
            <a:ext cx="8181981" cy="11097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3"/>
              </a:lnSpc>
            </a:pPr>
            <a:r>
              <a:rPr lang="en-US" sz="3718">
                <a:solidFill>
                  <a:srgbClr val="000000"/>
                </a:solidFill>
                <a:latin typeface="Open Sans"/>
                <a:ea typeface="Open Sans"/>
              </a:rPr>
              <a:t>데이터 정제: 결측치 처리, 이상치 처리</a:t>
            </a:r>
          </a:p>
          <a:p>
            <a:pPr>
              <a:lnSpc>
                <a:spcPts val="3923"/>
              </a:lnSpc>
              <a:spcBef>
                <a:spcPct val="0"/>
              </a:spcBef>
            </a:pPr>
            <a:r>
              <a:rPr lang="en-US" sz="3018">
                <a:solidFill>
                  <a:srgbClr val="000000"/>
                </a:solidFill>
                <a:latin typeface="Open Sans"/>
              </a:rPr>
              <a:t>(</a:t>
            </a:r>
            <a:r>
              <a:rPr lang="en-US" sz="3018">
                <a:solidFill>
                  <a:srgbClr val="000000"/>
                </a:solidFill>
                <a:latin typeface="Open Sans Bold"/>
              </a:rPr>
              <a:t>Data Cleaning)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2919311" y="5346847"/>
            <a:ext cx="11070889" cy="11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3"/>
              </a:lnSpc>
            </a:pPr>
            <a:r>
              <a:rPr lang="en-US" sz="3718">
                <a:solidFill>
                  <a:srgbClr val="000000"/>
                </a:solidFill>
                <a:latin typeface="Open Sans"/>
                <a:ea typeface="Open Sans"/>
              </a:rPr>
              <a:t>데이터 통합 : 데이터를 동일한 양식으로 바꾸기</a:t>
            </a:r>
          </a:p>
          <a:p>
            <a:pPr>
              <a:lnSpc>
                <a:spcPts val="4443"/>
              </a:lnSpc>
              <a:spcBef>
                <a:spcPct val="0"/>
              </a:spcBef>
            </a:pPr>
            <a:r>
              <a:rPr lang="en-US" sz="3418">
                <a:solidFill>
                  <a:srgbClr val="000000"/>
                </a:solidFill>
                <a:latin typeface="Open Sans Bold"/>
              </a:rPr>
              <a:t>(Data Integration)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2919311" y="6681286"/>
            <a:ext cx="10527907" cy="11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3"/>
              </a:lnSpc>
            </a:pPr>
            <a:r>
              <a:rPr lang="en-US" sz="3718">
                <a:solidFill>
                  <a:srgbClr val="000000"/>
                </a:solidFill>
                <a:latin typeface="Open Sans"/>
                <a:ea typeface="Open Sans"/>
              </a:rPr>
              <a:t>데이터 축소 : 샘플링, 차원축소 등 </a:t>
            </a:r>
          </a:p>
          <a:p>
            <a:pPr>
              <a:lnSpc>
                <a:spcPts val="4443"/>
              </a:lnSpc>
              <a:spcBef>
                <a:spcPct val="0"/>
              </a:spcBef>
            </a:pPr>
            <a:r>
              <a:rPr lang="en-US" sz="3418">
                <a:solidFill>
                  <a:srgbClr val="000000"/>
                </a:solidFill>
                <a:latin typeface="Open Sans Bold"/>
              </a:rPr>
              <a:t>(Data Reduction)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919311" y="8016324"/>
            <a:ext cx="10527907" cy="11738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3"/>
              </a:lnSpc>
            </a:pPr>
            <a:r>
              <a:rPr lang="en-US" sz="3718">
                <a:solidFill>
                  <a:srgbClr val="000000"/>
                </a:solidFill>
                <a:latin typeface="Open Sans"/>
                <a:ea typeface="Open Sans"/>
              </a:rPr>
              <a:t>데이터 변환 : 로그 변환 등 스케일 조정</a:t>
            </a:r>
          </a:p>
          <a:p>
            <a:pPr>
              <a:lnSpc>
                <a:spcPts val="4443"/>
              </a:lnSpc>
              <a:spcBef>
                <a:spcPct val="0"/>
              </a:spcBef>
            </a:pPr>
            <a:r>
              <a:rPr lang="en-US" sz="3418">
                <a:solidFill>
                  <a:srgbClr val="000000"/>
                </a:solidFill>
                <a:latin typeface="Open Sans Bold"/>
              </a:rPr>
              <a:t>(Data Transformation)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81742" y="352476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전처리 순서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608396" y="4597853"/>
            <a:ext cx="3582679" cy="318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ea typeface="Aileron Bold"/>
              </a:rPr>
              <a:t>삭제</a:t>
            </a:r>
          </a:p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ea typeface="Aileron Bold"/>
              </a:rPr>
              <a:t>평균값 대체 </a:t>
            </a:r>
          </a:p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ea typeface="Aileron Bold"/>
              </a:rPr>
              <a:t>중앙값 대체</a:t>
            </a:r>
          </a:p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ea typeface="Aileron Bold"/>
              </a:rPr>
              <a:t>최빈값 대체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66075" y="2463750"/>
            <a:ext cx="5757180" cy="61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latin typeface="Open Sans Bold"/>
                <a:ea typeface="Open Sans Bold"/>
              </a:rPr>
              <a:t>결측치(Missing Value)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343961" y="2463750"/>
            <a:ext cx="6469560" cy="113705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718" dirty="0" err="1">
                <a:solidFill>
                  <a:srgbClr val="000000"/>
                </a:solidFill>
                <a:latin typeface="Open Sans Bold"/>
                <a:ea typeface="Open Sans Bold"/>
              </a:rPr>
              <a:t>이상치</a:t>
            </a:r>
            <a:r>
              <a:rPr lang="en-US" sz="3718" dirty="0">
                <a:solidFill>
                  <a:srgbClr val="000000"/>
                </a:solidFill>
                <a:latin typeface="Open Sans Bold"/>
                <a:ea typeface="Open Sans Bold"/>
              </a:rPr>
              <a:t>(Outliers)</a:t>
            </a:r>
          </a:p>
          <a:p>
            <a:pPr>
              <a:lnSpc>
                <a:spcPts val="4183"/>
              </a:lnSpc>
              <a:spcBef>
                <a:spcPct val="0"/>
              </a:spcBef>
            </a:pPr>
            <a:r>
              <a:rPr lang="en-US" sz="3218" dirty="0">
                <a:solidFill>
                  <a:srgbClr val="000000"/>
                </a:solidFill>
                <a:latin typeface="Open Sans Bold"/>
                <a:ea typeface="Open Sans Bold"/>
              </a:rPr>
              <a:t>:</a:t>
            </a:r>
            <a:r>
              <a:rPr lang="en-US" sz="3218" dirty="0" err="1">
                <a:solidFill>
                  <a:srgbClr val="000000"/>
                </a:solidFill>
                <a:latin typeface="Open Sans Bold"/>
                <a:ea typeface="Open Sans Bold"/>
              </a:rPr>
              <a:t>보통</a:t>
            </a:r>
            <a:r>
              <a:rPr lang="en-US" sz="3218" dirty="0">
                <a:solidFill>
                  <a:srgbClr val="000000"/>
                </a:solidFill>
                <a:latin typeface="Open Sans Bold"/>
                <a:ea typeface="Open Sans Bold"/>
              </a:rPr>
              <a:t> </a:t>
            </a:r>
            <a:r>
              <a:rPr lang="en-US" sz="3218" dirty="0" err="1">
                <a:solidFill>
                  <a:srgbClr val="000000"/>
                </a:solidFill>
                <a:latin typeface="Open Sans Bold"/>
                <a:ea typeface="Open Sans Bold"/>
              </a:rPr>
              <a:t>표준편차</a:t>
            </a:r>
            <a:r>
              <a:rPr lang="en-US" sz="3218" dirty="0">
                <a:solidFill>
                  <a:srgbClr val="000000"/>
                </a:solidFill>
                <a:latin typeface="Open Sans Bold"/>
                <a:ea typeface="Open Sans Bold"/>
              </a:rPr>
              <a:t> </a:t>
            </a:r>
            <a:r>
              <a:rPr lang="en-US" sz="3218" dirty="0">
                <a:solidFill>
                  <a:srgbClr val="EA5355"/>
                </a:solidFill>
                <a:latin typeface="Open Sans Bold"/>
                <a:ea typeface="Open Sans Bold"/>
              </a:rPr>
              <a:t>3이상</a:t>
            </a:r>
            <a:r>
              <a:rPr lang="en-US" sz="3218" dirty="0">
                <a:solidFill>
                  <a:srgbClr val="000000"/>
                </a:solidFill>
                <a:ea typeface="Open Sans Bold"/>
              </a:rPr>
              <a:t>의 </a:t>
            </a:r>
            <a:r>
              <a:rPr lang="en-US" sz="3218" dirty="0" err="1">
                <a:solidFill>
                  <a:srgbClr val="000000"/>
                </a:solidFill>
                <a:ea typeface="Open Sans Bold"/>
              </a:rPr>
              <a:t>값을</a:t>
            </a:r>
            <a:r>
              <a:rPr lang="en-US" sz="3218" dirty="0">
                <a:solidFill>
                  <a:srgbClr val="000000"/>
                </a:solidFill>
                <a:ea typeface="Open Sans Bold"/>
              </a:rPr>
              <a:t> </a:t>
            </a:r>
            <a:r>
              <a:rPr lang="en-US" sz="3218" dirty="0" err="1">
                <a:solidFill>
                  <a:srgbClr val="000000"/>
                </a:solidFill>
                <a:ea typeface="Open Sans Bold"/>
              </a:rPr>
              <a:t>뜻함</a:t>
            </a:r>
            <a:endParaRPr lang="en-US" sz="3218" dirty="0">
              <a:solidFill>
                <a:srgbClr val="000000"/>
              </a:solidFill>
              <a:ea typeface="Open Sans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2355205" y="2463750"/>
            <a:ext cx="5757180" cy="61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latin typeface="Open Sans Bold"/>
                <a:ea typeface="Open Sans Bold"/>
              </a:rPr>
              <a:t>잡음(Noise)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811023" y="4597853"/>
            <a:ext cx="4845544" cy="72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ea typeface="Aileron Bold"/>
              </a:rPr>
              <a:t>데이터 평활화 기법 활용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647891" y="4597853"/>
            <a:ext cx="3582679" cy="31870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ea typeface="Aileron Bold"/>
              </a:rPr>
              <a:t>삭제</a:t>
            </a:r>
          </a:p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ea typeface="Aileron Bold"/>
              </a:rPr>
              <a:t>평균값 대체 </a:t>
            </a:r>
          </a:p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ea typeface="Aileron Bold"/>
              </a:rPr>
              <a:t>중앙값 대체</a:t>
            </a:r>
          </a:p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ea typeface="Aileron Bold"/>
              </a:rPr>
              <a:t>최빈값 대체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527714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정제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3125193" y="3267230"/>
            <a:ext cx="12037613" cy="5418059"/>
          </a:xfrm>
          <a:custGeom>
            <a:avLst/>
            <a:gdLst/>
            <a:ahLst/>
            <a:cxnLst/>
            <a:rect l="l" t="t" r="r" b="b"/>
            <a:pathLst>
              <a:path w="12037613" h="5418059">
                <a:moveTo>
                  <a:pt x="0" y="0"/>
                </a:moveTo>
                <a:lnTo>
                  <a:pt x="12037614" y="0"/>
                </a:lnTo>
                <a:lnTo>
                  <a:pt x="12037614" y="5418060"/>
                </a:lnTo>
                <a:lnTo>
                  <a:pt x="0" y="541806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1424911"/>
            <a:ext cx="5757180" cy="61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latin typeface="Open Sans Bold"/>
                <a:ea typeface="Open Sans Bold"/>
              </a:rPr>
              <a:t>결측치(Missing Value)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527714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정제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28700" y="3226512"/>
            <a:ext cx="6899893" cy="4911659"/>
          </a:xfrm>
          <a:custGeom>
            <a:avLst/>
            <a:gdLst/>
            <a:ahLst/>
            <a:cxnLst/>
            <a:rect l="l" t="t" r="r" b="b"/>
            <a:pathLst>
              <a:path w="6899893" h="4911659">
                <a:moveTo>
                  <a:pt x="0" y="0"/>
                </a:moveTo>
                <a:lnTo>
                  <a:pt x="6899893" y="0"/>
                </a:lnTo>
                <a:lnTo>
                  <a:pt x="6899893" y="4911658"/>
                </a:lnTo>
                <a:lnTo>
                  <a:pt x="0" y="49116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b="-73798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27714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정제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1424911"/>
            <a:ext cx="5757180" cy="6100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33"/>
              </a:lnSpc>
              <a:spcBef>
                <a:spcPct val="0"/>
              </a:spcBef>
            </a:pPr>
            <a:r>
              <a:rPr lang="en-US" sz="3718">
                <a:solidFill>
                  <a:srgbClr val="000000"/>
                </a:solidFill>
                <a:latin typeface="Open Sans Bold"/>
                <a:ea typeface="Open Sans Bold"/>
              </a:rPr>
              <a:t>이상치(Outliers)</a:t>
            </a:r>
          </a:p>
        </p:txBody>
      </p:sp>
      <p:sp>
        <p:nvSpPr>
          <p:cNvPr id="7" name="Freeform 7"/>
          <p:cNvSpPr/>
          <p:nvPr/>
        </p:nvSpPr>
        <p:spPr>
          <a:xfrm>
            <a:off x="9144000" y="3605553"/>
            <a:ext cx="8196507" cy="4153577"/>
          </a:xfrm>
          <a:custGeom>
            <a:avLst/>
            <a:gdLst/>
            <a:ahLst/>
            <a:cxnLst/>
            <a:rect l="l" t="t" r="r" b="b"/>
            <a:pathLst>
              <a:path w="8196507" h="4153577">
                <a:moveTo>
                  <a:pt x="0" y="0"/>
                </a:moveTo>
                <a:lnTo>
                  <a:pt x="8196507" y="0"/>
                </a:lnTo>
                <a:lnTo>
                  <a:pt x="8196507" y="4153576"/>
                </a:lnTo>
                <a:lnTo>
                  <a:pt x="0" y="415357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44140"/>
            </a:stretch>
          </a:blip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AutoShape 5"/>
          <p:cNvSpPr/>
          <p:nvPr/>
        </p:nvSpPr>
        <p:spPr>
          <a:xfrm>
            <a:off x="8550991" y="3942981"/>
            <a:ext cx="1186019" cy="0"/>
          </a:xfrm>
          <a:prstGeom prst="line">
            <a:avLst/>
          </a:prstGeom>
          <a:ln w="95250" cap="flat">
            <a:solidFill>
              <a:srgbClr val="000000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6" name="Freeform 6"/>
          <p:cNvSpPr/>
          <p:nvPr/>
        </p:nvSpPr>
        <p:spPr>
          <a:xfrm rot="770152">
            <a:off x="16032018" y="7608463"/>
            <a:ext cx="2054892" cy="2041462"/>
          </a:xfrm>
          <a:custGeom>
            <a:avLst/>
            <a:gdLst/>
            <a:ahLst/>
            <a:cxnLst/>
            <a:rect l="l" t="t" r="r" b="b"/>
            <a:pathLst>
              <a:path w="2054892" h="2041462">
                <a:moveTo>
                  <a:pt x="0" y="0"/>
                </a:moveTo>
                <a:lnTo>
                  <a:pt x="2054893" y="0"/>
                </a:lnTo>
                <a:lnTo>
                  <a:pt x="2054893" y="2041462"/>
                </a:lnTo>
                <a:lnTo>
                  <a:pt x="0" y="2041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93972"/>
            <a:ext cx="326901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1.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EDA의</a:t>
            </a: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정의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005631" y="1764169"/>
            <a:ext cx="3269010" cy="399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808"/>
              </a:lnSpc>
            </a:pPr>
            <a:r>
              <a:rPr lang="en-US" sz="5600">
                <a:solidFill>
                  <a:srgbClr val="000000"/>
                </a:solidFill>
                <a:latin typeface="Seoul Hangang Condensed Heavy"/>
              </a:rPr>
              <a:t>E</a:t>
            </a:r>
            <a:r>
              <a:rPr lang="en-US" sz="5600">
                <a:solidFill>
                  <a:srgbClr val="000000"/>
                </a:solidFill>
                <a:latin typeface="Seoul Hangang Condensed Light"/>
              </a:rPr>
              <a:t>xploratory</a:t>
            </a:r>
          </a:p>
          <a:p>
            <a:pPr>
              <a:lnSpc>
                <a:spcPts val="10808"/>
              </a:lnSpc>
            </a:pPr>
            <a:r>
              <a:rPr lang="en-US" sz="5600">
                <a:solidFill>
                  <a:srgbClr val="000000"/>
                </a:solidFill>
                <a:latin typeface="Seoul Hangang Condensed Heavy"/>
              </a:rPr>
              <a:t>D</a:t>
            </a:r>
            <a:r>
              <a:rPr lang="en-US" sz="5600">
                <a:solidFill>
                  <a:srgbClr val="000000"/>
                </a:solidFill>
                <a:latin typeface="Seoul Hangang Condensed Light"/>
              </a:rPr>
              <a:t>ata</a:t>
            </a:r>
          </a:p>
          <a:p>
            <a:pPr>
              <a:lnSpc>
                <a:spcPts val="10808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Seoul Hangang Condensed Heavy"/>
              </a:rPr>
              <a:t>A</a:t>
            </a:r>
            <a:r>
              <a:rPr lang="en-US" sz="5600">
                <a:solidFill>
                  <a:srgbClr val="000000"/>
                </a:solidFill>
                <a:latin typeface="Seoul Hangang Condensed Light"/>
              </a:rPr>
              <a:t>nalysis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1012865" y="3378738"/>
            <a:ext cx="3608338" cy="9384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026"/>
              </a:lnSpc>
              <a:spcBef>
                <a:spcPct val="0"/>
              </a:spcBef>
            </a:pPr>
            <a:r>
              <a:rPr lang="en-US" sz="4158">
                <a:solidFill>
                  <a:srgbClr val="000000"/>
                </a:solidFill>
                <a:ea typeface="Seoul Hangang Condensed Ultra-Bold"/>
              </a:rPr>
              <a:t>탐색적 데이터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049069" y="6944374"/>
            <a:ext cx="7879407" cy="70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7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TDTD고딕"/>
              </a:rPr>
              <a:t>데이터 분석에 있어 매우 중요한 초기 분석 단계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394015" y="7819712"/>
            <a:ext cx="9534461" cy="70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7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고딕"/>
                <a:ea typeface="TDTD고딕"/>
              </a:rPr>
              <a:t>데이터 분석에 앞서, 인사이트를 얻기 위해 진행하는 단계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22318" y="4415896"/>
            <a:ext cx="12443365" cy="2532898"/>
          </a:xfrm>
          <a:custGeom>
            <a:avLst/>
            <a:gdLst/>
            <a:ahLst/>
            <a:cxnLst/>
            <a:rect l="l" t="t" r="r" b="b"/>
            <a:pathLst>
              <a:path w="12443365" h="2532898">
                <a:moveTo>
                  <a:pt x="0" y="0"/>
                </a:moveTo>
                <a:lnTo>
                  <a:pt x="12443364" y="0"/>
                </a:lnTo>
                <a:lnTo>
                  <a:pt x="12443364" y="2532898"/>
                </a:lnTo>
                <a:lnTo>
                  <a:pt x="0" y="253289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27714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통합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4104" y="2682279"/>
            <a:ext cx="14899793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99"/>
              </a:lnSpc>
              <a:spcBef>
                <a:spcPct val="0"/>
              </a:spcBef>
            </a:pPr>
            <a:r>
              <a:rPr lang="en-US" sz="3499" spc="174">
                <a:solidFill>
                  <a:srgbClr val="000000"/>
                </a:solidFill>
                <a:latin typeface="Aileron Bold"/>
                <a:ea typeface="Aileron Bold"/>
              </a:rPr>
              <a:t>여러개 데이터 파일 1개로 통일 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10074757" y="6264685"/>
            <a:ext cx="3551466" cy="609600"/>
            <a:chOff x="0" y="0"/>
            <a:chExt cx="935366" cy="16055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935365" cy="160553"/>
            </a:xfrm>
            <a:custGeom>
              <a:avLst/>
              <a:gdLst/>
              <a:ahLst/>
              <a:cxnLst/>
              <a:rect l="l" t="t" r="r" b="b"/>
              <a:pathLst>
                <a:path w="935365" h="160553">
                  <a:moveTo>
                    <a:pt x="80277" y="0"/>
                  </a:moveTo>
                  <a:lnTo>
                    <a:pt x="855089" y="0"/>
                  </a:lnTo>
                  <a:cubicBezTo>
                    <a:pt x="876380" y="0"/>
                    <a:pt x="896798" y="8458"/>
                    <a:pt x="911853" y="23512"/>
                  </a:cubicBezTo>
                  <a:cubicBezTo>
                    <a:pt x="926908" y="38567"/>
                    <a:pt x="935365" y="58986"/>
                    <a:pt x="935365" y="80277"/>
                  </a:cubicBezTo>
                  <a:lnTo>
                    <a:pt x="935365" y="80277"/>
                  </a:lnTo>
                  <a:cubicBezTo>
                    <a:pt x="935365" y="124612"/>
                    <a:pt x="899424" y="160553"/>
                    <a:pt x="855089" y="160553"/>
                  </a:cubicBezTo>
                  <a:lnTo>
                    <a:pt x="80277" y="160553"/>
                  </a:lnTo>
                  <a:cubicBezTo>
                    <a:pt x="58986" y="160553"/>
                    <a:pt x="38567" y="152095"/>
                    <a:pt x="23512" y="137041"/>
                  </a:cubicBezTo>
                  <a:cubicBezTo>
                    <a:pt x="8458" y="121986"/>
                    <a:pt x="0" y="101567"/>
                    <a:pt x="0" y="80277"/>
                  </a:cubicBezTo>
                  <a:lnTo>
                    <a:pt x="0" y="80277"/>
                  </a:lnTo>
                  <a:cubicBezTo>
                    <a:pt x="0" y="58986"/>
                    <a:pt x="8458" y="38567"/>
                    <a:pt x="23512" y="23512"/>
                  </a:cubicBezTo>
                  <a:cubicBezTo>
                    <a:pt x="38567" y="8458"/>
                    <a:pt x="58986" y="0"/>
                    <a:pt x="80277" y="0"/>
                  </a:cubicBezTo>
                  <a:close/>
                </a:path>
              </a:pathLst>
            </a:custGeom>
            <a:solidFill>
              <a:srgbClr val="B3B3B3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9525"/>
              <a:ext cx="935366" cy="17007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150" dirty="0">
                  <a:solidFill>
                    <a:srgbClr val="000000"/>
                  </a:solidFill>
                  <a:latin typeface="Aileron Bold"/>
                </a:rPr>
                <a:t>Quiz 5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27714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축소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3087" y="5517425"/>
            <a:ext cx="5981601" cy="2367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>
              <a:lnSpc>
                <a:spcPts val="6480"/>
              </a:lnSpc>
              <a:buAutoNum type="arabicPeriod"/>
            </a:pPr>
            <a:r>
              <a:rPr lang="en-US" sz="3000" spc="150" dirty="0" err="1">
                <a:solidFill>
                  <a:srgbClr val="000000"/>
                </a:solidFill>
                <a:latin typeface="Aileron Bold"/>
                <a:ea typeface="Aileron Bold"/>
              </a:rPr>
              <a:t>주성분</a:t>
            </a:r>
            <a:r>
              <a:rPr lang="en-US" sz="3000" spc="150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3000" spc="150" dirty="0" err="1">
                <a:solidFill>
                  <a:srgbClr val="000000"/>
                </a:solidFill>
                <a:latin typeface="Aileron Bold"/>
                <a:ea typeface="Aileron Bold"/>
              </a:rPr>
              <a:t>분석</a:t>
            </a:r>
            <a:r>
              <a:rPr lang="en-US" sz="3000" spc="150" dirty="0">
                <a:solidFill>
                  <a:srgbClr val="000000"/>
                </a:solidFill>
                <a:latin typeface="Aileron Bold"/>
                <a:ea typeface="Aileron Bold"/>
              </a:rPr>
              <a:t>(PCA)</a:t>
            </a:r>
          </a:p>
          <a:p>
            <a:pPr marL="647702" lvl="1" indent="-323851">
              <a:lnSpc>
                <a:spcPts val="6480"/>
              </a:lnSpc>
              <a:buAutoNum type="arabicPeriod"/>
            </a:pPr>
            <a:r>
              <a:rPr lang="en-US" sz="3000" spc="150" dirty="0" err="1">
                <a:solidFill>
                  <a:srgbClr val="000000"/>
                </a:solidFill>
                <a:latin typeface="Aileron Bold"/>
                <a:ea typeface="Aileron Bold"/>
              </a:rPr>
              <a:t>선형</a:t>
            </a:r>
            <a:r>
              <a:rPr lang="en-US" sz="3000" spc="150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3000" spc="150" dirty="0" err="1">
                <a:solidFill>
                  <a:srgbClr val="000000"/>
                </a:solidFill>
                <a:latin typeface="Aileron Bold"/>
                <a:ea typeface="Aileron Bold"/>
              </a:rPr>
              <a:t>판별</a:t>
            </a:r>
            <a:r>
              <a:rPr lang="en-US" sz="3000" spc="150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3000" spc="150" dirty="0" err="1">
                <a:solidFill>
                  <a:srgbClr val="000000"/>
                </a:solidFill>
                <a:latin typeface="Aileron Bold"/>
                <a:ea typeface="Aileron Bold"/>
              </a:rPr>
              <a:t>분석</a:t>
            </a:r>
            <a:r>
              <a:rPr lang="en-US" sz="3000" spc="150" dirty="0">
                <a:solidFill>
                  <a:srgbClr val="000000"/>
                </a:solidFill>
                <a:latin typeface="Aileron Bold"/>
                <a:ea typeface="Aileron Bold"/>
              </a:rPr>
              <a:t>(LDA)</a:t>
            </a:r>
          </a:p>
          <a:p>
            <a:pPr marL="647702" lvl="1" indent="-323851">
              <a:lnSpc>
                <a:spcPts val="6480"/>
              </a:lnSpc>
              <a:buAutoNum type="arabicPeriod"/>
            </a:pPr>
            <a:r>
              <a:rPr lang="en-US" sz="3000" spc="150" dirty="0">
                <a:solidFill>
                  <a:srgbClr val="000000"/>
                </a:solidFill>
                <a:latin typeface="Aileron Bold"/>
                <a:ea typeface="Aileron Bold"/>
              </a:rPr>
              <a:t>t-</a:t>
            </a:r>
            <a:r>
              <a:rPr lang="en-US" sz="3000" spc="150" dirty="0" err="1">
                <a:solidFill>
                  <a:srgbClr val="000000"/>
                </a:solidFill>
                <a:latin typeface="Aileron Bold"/>
                <a:ea typeface="Aileron Bold"/>
              </a:rPr>
              <a:t>분산</a:t>
            </a:r>
            <a:r>
              <a:rPr lang="en-US" sz="3000" spc="150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3000" spc="150" dirty="0" err="1">
                <a:solidFill>
                  <a:srgbClr val="000000"/>
                </a:solidFill>
                <a:latin typeface="Aileron Bold"/>
                <a:ea typeface="Aileron Bold"/>
              </a:rPr>
              <a:t>이웃</a:t>
            </a:r>
            <a:r>
              <a:rPr lang="en-US" sz="3000" spc="150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3000" spc="150" dirty="0" err="1">
                <a:solidFill>
                  <a:srgbClr val="000000"/>
                </a:solidFill>
                <a:latin typeface="Aileron Bold"/>
                <a:ea typeface="Aileron Bold"/>
              </a:rPr>
              <a:t>임베딩</a:t>
            </a:r>
            <a:r>
              <a:rPr lang="en-US" sz="3000" spc="150" dirty="0">
                <a:solidFill>
                  <a:srgbClr val="000000"/>
                </a:solidFill>
                <a:latin typeface="Aileron Bold"/>
                <a:ea typeface="Aileron Bold"/>
              </a:rPr>
              <a:t>(t-SNE)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64047" y="3378258"/>
            <a:ext cx="4186858" cy="160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3"/>
              </a:lnSpc>
            </a:pPr>
            <a:r>
              <a:rPr lang="en-US" sz="3718" dirty="0" err="1">
                <a:solidFill>
                  <a:srgbClr val="000000"/>
                </a:solidFill>
                <a:ea typeface="Open Sans Bold"/>
              </a:rPr>
              <a:t>차원</a:t>
            </a:r>
            <a:r>
              <a:rPr lang="en-US" sz="3718" dirty="0">
                <a:solidFill>
                  <a:srgbClr val="000000"/>
                </a:solidFill>
                <a:ea typeface="Open Sans Bold"/>
              </a:rPr>
              <a:t> </a:t>
            </a:r>
            <a:r>
              <a:rPr lang="en-US" sz="3718" dirty="0" err="1">
                <a:solidFill>
                  <a:srgbClr val="000000"/>
                </a:solidFill>
                <a:ea typeface="Open Sans Bold"/>
              </a:rPr>
              <a:t>축소</a:t>
            </a:r>
            <a:endParaRPr lang="en-US" sz="3718" dirty="0">
              <a:solidFill>
                <a:srgbClr val="000000"/>
              </a:solidFill>
              <a:ea typeface="Open Sans Bold"/>
            </a:endParaRPr>
          </a:p>
          <a:p>
            <a:pPr algn="just">
              <a:lnSpc>
                <a:spcPts val="3923"/>
              </a:lnSpc>
              <a:spcBef>
                <a:spcPct val="0"/>
              </a:spcBef>
            </a:pP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: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데이터의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특성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(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변수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) </a:t>
            </a:r>
          </a:p>
          <a:p>
            <a:pPr algn="just">
              <a:lnSpc>
                <a:spcPts val="3923"/>
              </a:lnSpc>
              <a:spcBef>
                <a:spcPct val="0"/>
              </a:spcBef>
            </a:pP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수를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줄이는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기법</a:t>
            </a:r>
            <a:endParaRPr lang="en-US" sz="3018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102737" y="3378258"/>
            <a:ext cx="5535797" cy="1605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33"/>
              </a:lnSpc>
            </a:pPr>
            <a:r>
              <a:rPr lang="en-US" sz="3718" dirty="0" err="1">
                <a:solidFill>
                  <a:srgbClr val="000000"/>
                </a:solidFill>
                <a:ea typeface="Open Sans Bold"/>
              </a:rPr>
              <a:t>특성</a:t>
            </a:r>
            <a:r>
              <a:rPr lang="en-US" sz="3718" dirty="0">
                <a:solidFill>
                  <a:srgbClr val="000000"/>
                </a:solidFill>
                <a:ea typeface="Open Sans Bold"/>
              </a:rPr>
              <a:t> </a:t>
            </a:r>
            <a:r>
              <a:rPr lang="en-US" sz="3718" dirty="0" err="1">
                <a:solidFill>
                  <a:srgbClr val="000000"/>
                </a:solidFill>
                <a:ea typeface="Open Sans Bold"/>
              </a:rPr>
              <a:t>선택</a:t>
            </a:r>
            <a:endParaRPr lang="en-US" sz="3718" dirty="0">
              <a:solidFill>
                <a:srgbClr val="000000"/>
              </a:solidFill>
              <a:ea typeface="Open Sans Bold"/>
            </a:endParaRPr>
          </a:p>
          <a:p>
            <a:pPr algn="just">
              <a:lnSpc>
                <a:spcPts val="3923"/>
              </a:lnSpc>
              <a:spcBef>
                <a:spcPct val="0"/>
              </a:spcBef>
            </a:pPr>
            <a:r>
              <a:rPr lang="en-US" sz="3018" dirty="0">
                <a:solidFill>
                  <a:srgbClr val="000000"/>
                </a:solidFill>
                <a:latin typeface="Open Sans Bold"/>
              </a:rPr>
              <a:t>: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중요한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특성만을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선택하고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, </a:t>
            </a:r>
          </a:p>
          <a:p>
            <a:pPr algn="just">
              <a:lnSpc>
                <a:spcPts val="3923"/>
              </a:lnSpc>
              <a:spcBef>
                <a:spcPct val="0"/>
              </a:spcBef>
            </a:pP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나머지는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제거하여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차원을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축소</a:t>
            </a:r>
            <a:endParaRPr lang="en-US" sz="3018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1638534" y="3378258"/>
            <a:ext cx="6420866" cy="16050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33"/>
              </a:lnSpc>
            </a:pPr>
            <a:r>
              <a:rPr lang="en-US" sz="3718" dirty="0" err="1">
                <a:solidFill>
                  <a:srgbClr val="000000"/>
                </a:solidFill>
                <a:latin typeface="Open Sans Bold"/>
                <a:ea typeface="Open Sans Bold"/>
              </a:rPr>
              <a:t>인스턴스</a:t>
            </a:r>
            <a:r>
              <a:rPr lang="en-US" sz="3718" dirty="0">
                <a:solidFill>
                  <a:srgbClr val="000000"/>
                </a:solidFill>
                <a:latin typeface="Open Sans Bold"/>
                <a:ea typeface="Open Sans Bold"/>
              </a:rPr>
              <a:t>(</a:t>
            </a:r>
            <a:r>
              <a:rPr lang="en-US" sz="3718" dirty="0" err="1">
                <a:solidFill>
                  <a:srgbClr val="000000"/>
                </a:solidFill>
                <a:latin typeface="Open Sans Bold"/>
                <a:ea typeface="Open Sans Bold"/>
              </a:rPr>
              <a:t>데이터</a:t>
            </a:r>
            <a:r>
              <a:rPr lang="en-US" sz="3718" dirty="0">
                <a:solidFill>
                  <a:srgbClr val="000000"/>
                </a:solidFill>
                <a:latin typeface="Open Sans Bold"/>
                <a:ea typeface="Open Sans Bold"/>
              </a:rPr>
              <a:t> </a:t>
            </a:r>
            <a:r>
              <a:rPr lang="en-US" sz="3718" dirty="0" err="1">
                <a:solidFill>
                  <a:srgbClr val="000000"/>
                </a:solidFill>
                <a:latin typeface="Open Sans Bold"/>
                <a:ea typeface="Open Sans Bold"/>
              </a:rPr>
              <a:t>포인트</a:t>
            </a:r>
            <a:r>
              <a:rPr lang="en-US" sz="3718" dirty="0">
                <a:solidFill>
                  <a:srgbClr val="000000"/>
                </a:solidFill>
                <a:latin typeface="Open Sans Bold"/>
                <a:ea typeface="Open Sans Bold"/>
              </a:rPr>
              <a:t>) </a:t>
            </a:r>
            <a:r>
              <a:rPr lang="en-US" sz="3718" dirty="0" err="1">
                <a:solidFill>
                  <a:srgbClr val="000000"/>
                </a:solidFill>
                <a:latin typeface="Open Sans Bold"/>
                <a:ea typeface="Open Sans Bold"/>
              </a:rPr>
              <a:t>선택</a:t>
            </a:r>
            <a:endParaRPr lang="en-US" sz="3718" dirty="0">
              <a:solidFill>
                <a:srgbClr val="000000"/>
              </a:solidFill>
              <a:latin typeface="Open Sans Bold"/>
              <a:ea typeface="Open Sans Bold"/>
            </a:endParaRPr>
          </a:p>
          <a:p>
            <a:pPr algn="just">
              <a:lnSpc>
                <a:spcPts val="3923"/>
              </a:lnSpc>
              <a:spcBef>
                <a:spcPct val="0"/>
              </a:spcBef>
            </a:pP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: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인스턴스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중에서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중요하거나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</a:p>
          <a:p>
            <a:pPr algn="just">
              <a:lnSpc>
                <a:spcPts val="3923"/>
              </a:lnSpc>
              <a:spcBef>
                <a:spcPct val="0"/>
              </a:spcBef>
            </a:pP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대표적인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인스턴스만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선택</a:t>
            </a:r>
            <a:endParaRPr lang="en-US" sz="3018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27714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축소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5800" y="5454376"/>
            <a:ext cx="4366452" cy="23679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47702" lvl="1" indent="-323851">
              <a:lnSpc>
                <a:spcPts val="6480"/>
              </a:lnSpc>
              <a:buAutoNum type="arabicPeriod"/>
            </a:pPr>
            <a:r>
              <a:rPr lang="en-US" sz="3000" spc="150" dirty="0" err="1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단순</a:t>
            </a:r>
            <a:r>
              <a:rPr lang="en-US" sz="3000" spc="150" dirty="0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 </a:t>
            </a:r>
            <a:r>
              <a:rPr lang="en-US" sz="3000" spc="150" dirty="0" err="1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무작위</a:t>
            </a:r>
            <a:r>
              <a:rPr lang="en-US" sz="3000" spc="150" dirty="0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 </a:t>
            </a:r>
            <a:r>
              <a:rPr lang="en-US" sz="3000" spc="150" dirty="0" err="1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샘플링</a:t>
            </a:r>
            <a:endParaRPr lang="en-US" sz="3000" spc="150" dirty="0">
              <a:solidFill>
                <a:srgbClr val="000000"/>
              </a:solidFill>
              <a:latin typeface="NanumGothicExtraBold" panose="020D0904000000000000" pitchFamily="34" charset="-127"/>
              <a:ea typeface="NanumGothicExtraBold" panose="020D0904000000000000" pitchFamily="34" charset="-127"/>
            </a:endParaRPr>
          </a:p>
          <a:p>
            <a:pPr marL="647702" lvl="1" indent="-323851">
              <a:lnSpc>
                <a:spcPts val="6480"/>
              </a:lnSpc>
              <a:buAutoNum type="arabicPeriod"/>
            </a:pPr>
            <a:r>
              <a:rPr lang="en-US" sz="3000" spc="150" dirty="0" err="1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계층화</a:t>
            </a:r>
            <a:r>
              <a:rPr lang="en-US" sz="3000" spc="150" dirty="0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 </a:t>
            </a:r>
            <a:r>
              <a:rPr lang="en-US" sz="3000" spc="150" dirty="0" err="1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샘플링</a:t>
            </a:r>
            <a:endParaRPr lang="en-US" sz="3000" spc="150" dirty="0">
              <a:solidFill>
                <a:srgbClr val="000000"/>
              </a:solidFill>
              <a:latin typeface="NanumGothicExtraBold" panose="020D0904000000000000" pitchFamily="34" charset="-127"/>
              <a:ea typeface="NanumGothicExtraBold" panose="020D0904000000000000" pitchFamily="34" charset="-127"/>
            </a:endParaRPr>
          </a:p>
          <a:p>
            <a:pPr marL="647702" lvl="1" indent="-323851">
              <a:lnSpc>
                <a:spcPts val="6480"/>
              </a:lnSpc>
              <a:buAutoNum type="arabicPeriod"/>
            </a:pPr>
            <a:r>
              <a:rPr lang="en-US" sz="3000" spc="150" dirty="0" err="1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군집</a:t>
            </a:r>
            <a:r>
              <a:rPr lang="en-US" sz="3000" spc="150" dirty="0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 </a:t>
            </a:r>
            <a:r>
              <a:rPr lang="en-US" sz="3000" spc="150" dirty="0" err="1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샘플링</a:t>
            </a:r>
            <a:r>
              <a:rPr lang="en-US" sz="3000" spc="150" dirty="0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 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3687406"/>
            <a:ext cx="4023552" cy="1087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33"/>
              </a:lnSpc>
            </a:pPr>
            <a:r>
              <a:rPr lang="en-US" sz="3718" dirty="0" err="1">
                <a:solidFill>
                  <a:srgbClr val="000000"/>
                </a:solidFill>
                <a:ea typeface="Open Sans Bold"/>
              </a:rPr>
              <a:t>샘플링</a:t>
            </a:r>
            <a:endParaRPr lang="en-US" sz="3718" dirty="0">
              <a:solidFill>
                <a:srgbClr val="000000"/>
              </a:solidFill>
              <a:ea typeface="Open Sans Bold"/>
            </a:endParaRPr>
          </a:p>
          <a:p>
            <a:pPr algn="just">
              <a:lnSpc>
                <a:spcPts val="3923"/>
              </a:lnSpc>
              <a:spcBef>
                <a:spcPct val="0"/>
              </a:spcBef>
            </a:pP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: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일부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데이터만을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선택</a:t>
            </a:r>
            <a:endParaRPr lang="en-US" sz="3018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497564" y="3687406"/>
            <a:ext cx="5313436" cy="110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833"/>
              </a:lnSpc>
            </a:pPr>
            <a:r>
              <a:rPr lang="en-US" sz="3718" dirty="0" err="1">
                <a:solidFill>
                  <a:srgbClr val="000000"/>
                </a:solidFill>
                <a:ea typeface="Open Sans Bold"/>
              </a:rPr>
              <a:t>데이터</a:t>
            </a:r>
            <a:r>
              <a:rPr lang="en-US" sz="3718" dirty="0">
                <a:solidFill>
                  <a:srgbClr val="000000"/>
                </a:solidFill>
                <a:ea typeface="Open Sans Bold"/>
              </a:rPr>
              <a:t> </a:t>
            </a:r>
            <a:r>
              <a:rPr lang="en-US" sz="3718" dirty="0" err="1">
                <a:solidFill>
                  <a:srgbClr val="000000"/>
                </a:solidFill>
                <a:ea typeface="Open Sans Bold"/>
              </a:rPr>
              <a:t>압축</a:t>
            </a:r>
            <a:endParaRPr lang="en-US" sz="3718" dirty="0">
              <a:solidFill>
                <a:srgbClr val="000000"/>
              </a:solidFill>
              <a:ea typeface="Open Sans Bold"/>
            </a:endParaRPr>
          </a:p>
          <a:p>
            <a:pPr algn="just">
              <a:lnSpc>
                <a:spcPts val="3923"/>
              </a:lnSpc>
              <a:spcBef>
                <a:spcPct val="0"/>
              </a:spcBef>
            </a:pP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: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데이터를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더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적은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비트로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표현</a:t>
            </a:r>
            <a:endParaRPr lang="en-US" sz="3018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12310387" y="3687406"/>
            <a:ext cx="4948913" cy="160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33"/>
              </a:lnSpc>
            </a:pPr>
            <a:r>
              <a:rPr lang="en-US" sz="3718">
                <a:solidFill>
                  <a:srgbClr val="000000"/>
                </a:solidFill>
                <a:latin typeface="Open Sans Bold"/>
                <a:ea typeface="Open Sans Bold"/>
              </a:rPr>
              <a:t>정량화(Quantization)</a:t>
            </a:r>
          </a:p>
          <a:p>
            <a:pPr algn="just">
              <a:lnSpc>
                <a:spcPts val="3923"/>
              </a:lnSpc>
              <a:spcBef>
                <a:spcPct val="0"/>
              </a:spcBef>
            </a:pPr>
            <a:r>
              <a:rPr lang="en-US" sz="3018">
                <a:solidFill>
                  <a:srgbClr val="000000"/>
                </a:solidFill>
                <a:latin typeface="Open Sans Bold"/>
              </a:rPr>
              <a:t>: </a:t>
            </a:r>
            <a:r>
              <a:rPr lang="en-US" sz="3018">
                <a:solidFill>
                  <a:srgbClr val="000000"/>
                </a:solidFill>
                <a:ea typeface="Open Sans"/>
              </a:rPr>
              <a:t>연속적인 값들을 소수의 대표 값들로 근사하여 표현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221339" y="5454376"/>
            <a:ext cx="4023552" cy="15487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런 길이 인코딩</a:t>
            </a:r>
          </a:p>
          <a:p>
            <a:pPr marL="647702" lvl="1" indent="-323851" algn="just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허프만 인코딩 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0970008" y="6121862"/>
            <a:ext cx="5101735" cy="1042290"/>
          </a:xfrm>
          <a:custGeom>
            <a:avLst/>
            <a:gdLst/>
            <a:ahLst/>
            <a:cxnLst/>
            <a:rect l="l" t="t" r="r" b="b"/>
            <a:pathLst>
              <a:path w="5101735" h="1042290">
                <a:moveTo>
                  <a:pt x="0" y="0"/>
                </a:moveTo>
                <a:lnTo>
                  <a:pt x="5101735" y="0"/>
                </a:lnTo>
                <a:lnTo>
                  <a:pt x="5101735" y="1042290"/>
                </a:lnTo>
                <a:lnTo>
                  <a:pt x="0" y="10422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904692" y="8606526"/>
            <a:ext cx="5232366" cy="970711"/>
          </a:xfrm>
          <a:custGeom>
            <a:avLst/>
            <a:gdLst/>
            <a:ahLst/>
            <a:cxnLst/>
            <a:rect l="l" t="t" r="r" b="b"/>
            <a:pathLst>
              <a:path w="5232366" h="970711">
                <a:moveTo>
                  <a:pt x="0" y="0"/>
                </a:moveTo>
                <a:lnTo>
                  <a:pt x="5232367" y="0"/>
                </a:lnTo>
                <a:lnTo>
                  <a:pt x="5232367" y="970710"/>
                </a:lnTo>
                <a:lnTo>
                  <a:pt x="0" y="97071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241732" y="6008945"/>
            <a:ext cx="5768570" cy="3752787"/>
          </a:xfrm>
          <a:custGeom>
            <a:avLst/>
            <a:gdLst/>
            <a:ahLst/>
            <a:cxnLst/>
            <a:rect l="l" t="t" r="r" b="b"/>
            <a:pathLst>
              <a:path w="5768570" h="3752787">
                <a:moveTo>
                  <a:pt x="0" y="0"/>
                </a:moveTo>
                <a:lnTo>
                  <a:pt x="5768569" y="0"/>
                </a:lnTo>
                <a:lnTo>
                  <a:pt x="5768569" y="3752787"/>
                </a:lnTo>
                <a:lnTo>
                  <a:pt x="0" y="375278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028700" y="527714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변환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949891" y="4899661"/>
            <a:ext cx="3582679" cy="7296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6480"/>
              </a:lnSpc>
              <a:buAutoNum type="arabicPeriod"/>
            </a:pPr>
            <a:r>
              <a:rPr lang="en-US" sz="3000" spc="150">
                <a:solidFill>
                  <a:srgbClr val="000000"/>
                </a:solidFill>
                <a:latin typeface="Aileron Bold"/>
              </a:rPr>
              <a:t>Z-Score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64047" y="2711400"/>
            <a:ext cx="6146254" cy="160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718">
                <a:solidFill>
                  <a:srgbClr val="000000"/>
                </a:solidFill>
                <a:ea typeface="Open Sans Bold"/>
              </a:rPr>
              <a:t>표준화</a:t>
            </a:r>
          </a:p>
          <a:p>
            <a:pPr>
              <a:lnSpc>
                <a:spcPts val="3923"/>
              </a:lnSpc>
              <a:spcBef>
                <a:spcPct val="0"/>
              </a:spcBef>
            </a:pPr>
            <a:r>
              <a:rPr lang="en-US" sz="3018">
                <a:solidFill>
                  <a:srgbClr val="000000"/>
                </a:solidFill>
                <a:latin typeface="Open Sans Bold"/>
              </a:rPr>
              <a:t>: </a:t>
            </a:r>
            <a:r>
              <a:rPr lang="en-US" sz="3018">
                <a:solidFill>
                  <a:srgbClr val="000000"/>
                </a:solidFill>
                <a:latin typeface="Open Sans"/>
                <a:ea typeface="Open Sans"/>
              </a:rPr>
              <a:t>데이터의 분포를 평균이 0이고 표준편차가 1인 표준 정규 분포로 변환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84358" y="2711400"/>
            <a:ext cx="4948913" cy="1605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718">
                <a:solidFill>
                  <a:srgbClr val="000000"/>
                </a:solidFill>
                <a:ea typeface="Open Sans Bold"/>
              </a:rPr>
              <a:t>정규화</a:t>
            </a:r>
          </a:p>
          <a:p>
            <a:pPr>
              <a:lnSpc>
                <a:spcPts val="3923"/>
              </a:lnSpc>
            </a:pPr>
            <a:r>
              <a:rPr lang="en-US" sz="3018">
                <a:solidFill>
                  <a:srgbClr val="000000"/>
                </a:solidFill>
                <a:latin typeface="Open Sans Bold"/>
              </a:rPr>
              <a:t>: </a:t>
            </a:r>
            <a:r>
              <a:rPr lang="en-US" sz="3018">
                <a:solidFill>
                  <a:srgbClr val="000000"/>
                </a:solidFill>
                <a:ea typeface="Open Sans"/>
              </a:rPr>
              <a:t>특정한 범위나 분포로 변환</a:t>
            </a:r>
          </a:p>
          <a:p>
            <a:pPr>
              <a:lnSpc>
                <a:spcPts val="3923"/>
              </a:lnSpc>
              <a:spcBef>
                <a:spcPct val="0"/>
              </a:spcBef>
            </a:pPr>
            <a:r>
              <a:rPr lang="en-US" sz="3018">
                <a:solidFill>
                  <a:srgbClr val="000000"/>
                </a:solidFill>
                <a:latin typeface="Open Sans"/>
              </a:rPr>
              <a:t>ex) [0, 1] or [-1, 1]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565200" y="5105400"/>
            <a:ext cx="391135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2" lvl="1" indent="-323851" algn="ctr">
              <a:lnSpc>
                <a:spcPts val="4200"/>
              </a:lnSpc>
              <a:buAutoNum type="arabicPeriod"/>
            </a:pPr>
            <a:r>
              <a:rPr lang="en-US" sz="3000" spc="150" dirty="0">
                <a:solidFill>
                  <a:srgbClr val="000000"/>
                </a:solidFill>
                <a:latin typeface="Aileron Bold"/>
              </a:rPr>
              <a:t>Min-Max Scaling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809985" y="7590064"/>
            <a:ext cx="3421782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spc="150">
                <a:solidFill>
                  <a:srgbClr val="000000"/>
                </a:solidFill>
                <a:latin typeface="Aileron"/>
              </a:rPr>
              <a:t>2. </a:t>
            </a:r>
            <a:r>
              <a:rPr lang="en-US" sz="3000" spc="150">
                <a:solidFill>
                  <a:srgbClr val="000000"/>
                </a:solidFill>
                <a:latin typeface="Aileron Bold"/>
              </a:rPr>
              <a:t>Robust Scaling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1028700" y="527714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변환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64046" y="2736613"/>
            <a:ext cx="7060753" cy="110974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718" dirty="0">
                <a:solidFill>
                  <a:srgbClr val="000000"/>
                </a:solidFill>
                <a:latin typeface="Open Sans Bold"/>
              </a:rPr>
              <a:t>One-Hot Encoding</a:t>
            </a:r>
          </a:p>
          <a:p>
            <a:pPr>
              <a:lnSpc>
                <a:spcPts val="3923"/>
              </a:lnSpc>
              <a:spcBef>
                <a:spcPct val="0"/>
              </a:spcBef>
            </a:pPr>
            <a:r>
              <a:rPr lang="en-US" sz="3018" dirty="0">
                <a:solidFill>
                  <a:srgbClr val="000000"/>
                </a:solidFill>
                <a:latin typeface="Open Sans Bold"/>
              </a:rPr>
              <a:t>: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각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범주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(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카테고리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)를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유일한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정수로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변환</a:t>
            </a:r>
            <a:endParaRPr lang="en-US" sz="3018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784358" y="2783646"/>
            <a:ext cx="5974953" cy="10873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718" dirty="0">
                <a:solidFill>
                  <a:srgbClr val="000000"/>
                </a:solidFill>
                <a:latin typeface="Open Sans Bold"/>
              </a:rPr>
              <a:t>Label Encoding</a:t>
            </a:r>
          </a:p>
          <a:p>
            <a:pPr>
              <a:lnSpc>
                <a:spcPts val="3923"/>
              </a:lnSpc>
              <a:spcBef>
                <a:spcPct val="0"/>
              </a:spcBef>
            </a:pPr>
            <a:r>
              <a:rPr lang="en-US" sz="3018" dirty="0">
                <a:solidFill>
                  <a:srgbClr val="000000"/>
                </a:solidFill>
                <a:latin typeface="Open Sans Bold"/>
              </a:rPr>
              <a:t>: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범주형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변수를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'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더미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'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변수로</a:t>
            </a:r>
            <a:r>
              <a:rPr lang="en-US" sz="3018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latin typeface="Open Sans"/>
                <a:ea typeface="Open Sans"/>
              </a:rPr>
              <a:t>변환</a:t>
            </a:r>
            <a:endParaRPr lang="en-US" sz="3018" dirty="0">
              <a:solidFill>
                <a:srgbClr val="000000"/>
              </a:solidFill>
              <a:latin typeface="Open Sans"/>
              <a:ea typeface="Open Sans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924799" y="4923440"/>
            <a:ext cx="256312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4000" spc="150" dirty="0" err="1">
                <a:solidFill>
                  <a:srgbClr val="FF3131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차이점</a:t>
            </a:r>
            <a:r>
              <a:rPr lang="en-US" sz="4000" spc="150" dirty="0">
                <a:solidFill>
                  <a:srgbClr val="FF3131"/>
                </a:solidFill>
                <a:latin typeface="NanumGothicExtraBold" panose="020D0904000000000000" pitchFamily="34" charset="-127"/>
                <a:ea typeface="NanumGothicExtraBold" panose="020D0904000000000000" pitchFamily="34" charset="-127"/>
              </a:rPr>
              <a:t>!!!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1398454"/>
            <a:ext cx="6146254" cy="503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053"/>
              </a:lnSpc>
              <a:spcBef>
                <a:spcPct val="0"/>
              </a:spcBef>
            </a:pPr>
            <a:r>
              <a:rPr lang="en-US" sz="3118">
                <a:solidFill>
                  <a:srgbClr val="000000"/>
                </a:solidFill>
                <a:ea typeface="Open Sans Bold"/>
              </a:rPr>
              <a:t>데이터 인코딩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4868390" y="5795560"/>
            <a:ext cx="8215883" cy="44614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663"/>
              </a:lnSpc>
              <a:spcBef>
                <a:spcPct val="0"/>
              </a:spcBef>
            </a:pPr>
            <a:r>
              <a:rPr lang="en-US" sz="2818" dirty="0">
                <a:solidFill>
                  <a:srgbClr val="000000"/>
                </a:solidFill>
                <a:latin typeface="Open Sans Bold"/>
                <a:ea typeface="Open Sans Bold"/>
              </a:rPr>
              <a:t> If ) 'red', 'blue', '</a:t>
            </a:r>
            <a:r>
              <a:rPr lang="en-US" sz="2818" dirty="0" err="1">
                <a:solidFill>
                  <a:srgbClr val="000000"/>
                </a:solidFill>
                <a:latin typeface="Open Sans Bold"/>
                <a:ea typeface="Open Sans Bold"/>
              </a:rPr>
              <a:t>green'이라는</a:t>
            </a:r>
            <a:r>
              <a:rPr lang="en-US" sz="2818" dirty="0">
                <a:solidFill>
                  <a:srgbClr val="000000"/>
                </a:solidFill>
                <a:latin typeface="Open Sans Bold"/>
                <a:ea typeface="Open Sans Bold"/>
              </a:rPr>
              <a:t> </a:t>
            </a:r>
            <a:r>
              <a:rPr lang="en-US" sz="2818" dirty="0" err="1">
                <a:solidFill>
                  <a:srgbClr val="000000"/>
                </a:solidFill>
                <a:latin typeface="Open Sans Bold"/>
                <a:ea typeface="Open Sans Bold"/>
              </a:rPr>
              <a:t>카테고리가</a:t>
            </a:r>
            <a:r>
              <a:rPr lang="en-US" sz="2818" dirty="0">
                <a:solidFill>
                  <a:srgbClr val="000000"/>
                </a:solidFill>
                <a:latin typeface="Open Sans Bold"/>
                <a:ea typeface="Open Sans Bold"/>
              </a:rPr>
              <a:t> </a:t>
            </a:r>
            <a:r>
              <a:rPr lang="en-US" sz="2818" dirty="0" err="1">
                <a:solidFill>
                  <a:srgbClr val="000000"/>
                </a:solidFill>
                <a:latin typeface="Open Sans Bold"/>
                <a:ea typeface="Open Sans Bold"/>
              </a:rPr>
              <a:t>있다면</a:t>
            </a:r>
            <a:endParaRPr lang="en-US" sz="2818" dirty="0">
              <a:solidFill>
                <a:srgbClr val="000000"/>
              </a:solidFill>
              <a:latin typeface="Open Sans Bold"/>
              <a:ea typeface="Open Sans Bold"/>
            </a:endParaRPr>
          </a:p>
        </p:txBody>
      </p:sp>
      <p:sp>
        <p:nvSpPr>
          <p:cNvPr id="10" name="AutoShape 10"/>
          <p:cNvSpPr/>
          <p:nvPr/>
        </p:nvSpPr>
        <p:spPr>
          <a:xfrm flipH="1">
            <a:off x="5133819" y="6422575"/>
            <a:ext cx="2049505" cy="857253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  <p:sp>
        <p:nvSpPr>
          <p:cNvPr id="11" name="TextBox 11"/>
          <p:cNvSpPr txBox="1"/>
          <p:nvPr/>
        </p:nvSpPr>
        <p:spPr>
          <a:xfrm>
            <a:off x="2661245" y="8691908"/>
            <a:ext cx="35123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 0    ,     1    ,    2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3017912" y="7641562"/>
            <a:ext cx="2979911" cy="485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red, blue, green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384405" y="7475220"/>
            <a:ext cx="3512311" cy="17830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red : [1, 0, 0]</a:t>
            </a:r>
          </a:p>
          <a:p>
            <a:pPr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blue : [0, 1, 0]</a:t>
            </a:r>
          </a:p>
          <a:p>
            <a:pPr>
              <a:lnSpc>
                <a:spcPts val="4860"/>
              </a:lnSpc>
            </a:pPr>
            <a:r>
              <a:rPr lang="en-US" sz="3000">
                <a:solidFill>
                  <a:srgbClr val="000000"/>
                </a:solidFill>
                <a:latin typeface="Open Sans Bold"/>
              </a:rPr>
              <a:t>green : [0, 0, 1]</a:t>
            </a:r>
          </a:p>
        </p:txBody>
      </p:sp>
      <p:sp>
        <p:nvSpPr>
          <p:cNvPr id="14" name="AutoShape 14"/>
          <p:cNvSpPr/>
          <p:nvPr/>
        </p:nvSpPr>
        <p:spPr>
          <a:xfrm>
            <a:off x="10880936" y="6457902"/>
            <a:ext cx="2059861" cy="832061"/>
          </a:xfrm>
          <a:prstGeom prst="line">
            <a:avLst/>
          </a:prstGeom>
          <a:ln w="76200" cap="flat">
            <a:solidFill>
              <a:srgbClr val="000000"/>
            </a:solidFill>
            <a:prstDash val="solid"/>
            <a:headEnd type="none" w="sm" len="sm"/>
            <a:tailEnd type="triangle" w="lg" len="med"/>
          </a:ln>
        </p:spPr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2956763" y="4484803"/>
            <a:ext cx="12374474" cy="3570744"/>
          </a:xfrm>
          <a:custGeom>
            <a:avLst/>
            <a:gdLst/>
            <a:ahLst/>
            <a:cxnLst/>
            <a:rect l="l" t="t" r="r" b="b"/>
            <a:pathLst>
              <a:path w="12374474" h="3570744">
                <a:moveTo>
                  <a:pt x="0" y="0"/>
                </a:moveTo>
                <a:lnTo>
                  <a:pt x="12374474" y="0"/>
                </a:lnTo>
                <a:lnTo>
                  <a:pt x="12374474" y="3570744"/>
                </a:lnTo>
                <a:lnTo>
                  <a:pt x="0" y="35707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4958827" y="2419508"/>
            <a:ext cx="8035009" cy="1089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833"/>
              </a:lnSpc>
            </a:pPr>
            <a:r>
              <a:rPr lang="en-US" sz="3718" dirty="0" err="1">
                <a:solidFill>
                  <a:srgbClr val="000000"/>
                </a:solidFill>
                <a:ea typeface="Open Sans Bold"/>
              </a:rPr>
              <a:t>로그</a:t>
            </a:r>
            <a:r>
              <a:rPr lang="en-US" sz="3718" dirty="0">
                <a:solidFill>
                  <a:srgbClr val="000000"/>
                </a:solidFill>
                <a:ea typeface="Open Sans Bold"/>
              </a:rPr>
              <a:t> </a:t>
            </a:r>
            <a:r>
              <a:rPr lang="en-US" sz="3718" dirty="0" err="1">
                <a:solidFill>
                  <a:srgbClr val="000000"/>
                </a:solidFill>
                <a:ea typeface="Open Sans Bold"/>
              </a:rPr>
              <a:t>변환</a:t>
            </a:r>
            <a:endParaRPr lang="en-US" sz="3718" dirty="0">
              <a:solidFill>
                <a:srgbClr val="000000"/>
              </a:solidFill>
              <a:ea typeface="Open Sans Bold"/>
            </a:endParaRPr>
          </a:p>
          <a:p>
            <a:pPr>
              <a:lnSpc>
                <a:spcPts val="3923"/>
              </a:lnSpc>
              <a:spcBef>
                <a:spcPct val="0"/>
              </a:spcBef>
            </a:pPr>
            <a:r>
              <a:rPr lang="en-US" sz="3018" dirty="0">
                <a:solidFill>
                  <a:srgbClr val="000000"/>
                </a:solidFill>
                <a:latin typeface="Open Sans Bold"/>
              </a:rPr>
              <a:t>:</a:t>
            </a:r>
            <a:r>
              <a:rPr lang="en-US" sz="3018" dirty="0" err="1">
                <a:solidFill>
                  <a:srgbClr val="000000"/>
                </a:solidFill>
                <a:ea typeface="Open Sans"/>
              </a:rPr>
              <a:t>비선형</a:t>
            </a:r>
            <a:r>
              <a:rPr lang="en-US" sz="3018" dirty="0">
                <a:solidFill>
                  <a:srgbClr val="000000"/>
                </a:solidFill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ea typeface="Open Sans"/>
              </a:rPr>
              <a:t>관계를</a:t>
            </a:r>
            <a:r>
              <a:rPr lang="en-US" sz="3018" dirty="0">
                <a:solidFill>
                  <a:srgbClr val="000000"/>
                </a:solidFill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ea typeface="Open Sans"/>
              </a:rPr>
              <a:t>선형</a:t>
            </a:r>
            <a:r>
              <a:rPr lang="en-US" sz="3018" dirty="0">
                <a:solidFill>
                  <a:srgbClr val="000000"/>
                </a:solidFill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ea typeface="Open Sans"/>
              </a:rPr>
              <a:t>관계로</a:t>
            </a:r>
            <a:r>
              <a:rPr lang="en-US" sz="3018" dirty="0">
                <a:solidFill>
                  <a:srgbClr val="000000"/>
                </a:solidFill>
                <a:ea typeface="Open Sans"/>
              </a:rPr>
              <a:t> </a:t>
            </a:r>
            <a:r>
              <a:rPr lang="en-US" sz="3018" dirty="0" err="1">
                <a:solidFill>
                  <a:srgbClr val="000000"/>
                </a:solidFill>
                <a:ea typeface="Open Sans"/>
              </a:rPr>
              <a:t>변환하는</a:t>
            </a:r>
            <a:r>
              <a:rPr lang="en-US" sz="3018" dirty="0">
                <a:solidFill>
                  <a:srgbClr val="000000"/>
                </a:solidFill>
                <a:ea typeface="Open Sans"/>
              </a:rPr>
              <a:t> 데 </a:t>
            </a:r>
            <a:r>
              <a:rPr lang="en-US" sz="3018" dirty="0" err="1">
                <a:solidFill>
                  <a:srgbClr val="000000"/>
                </a:solidFill>
                <a:ea typeface="Open Sans"/>
              </a:rPr>
              <a:t>사용</a:t>
            </a:r>
            <a:endParaRPr lang="en-US" sz="3018" dirty="0">
              <a:solidFill>
                <a:srgbClr val="000000"/>
              </a:solidFill>
              <a:ea typeface="Open San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527714"/>
            <a:ext cx="5981601" cy="9448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변환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282709" y="8796216"/>
            <a:ext cx="7722580" cy="4712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00"/>
              </a:lnSpc>
              <a:spcBef>
                <a:spcPct val="0"/>
              </a:spcBef>
            </a:pP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</a:rPr>
              <a:t>데이터의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</a:rPr>
              <a:t>왜도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</a:rPr>
              <a:t>(Skewness)를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</a:rPr>
              <a:t>줄일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</a:rPr>
              <a:t>  수 </a:t>
            </a:r>
            <a:r>
              <a:rPr lang="en-US" sz="3000" dirty="0" err="1">
                <a:solidFill>
                  <a:srgbClr val="000000"/>
                </a:solidFill>
                <a:latin typeface="Open Sans"/>
                <a:ea typeface="Open Sans"/>
              </a:rPr>
              <a:t>있다</a:t>
            </a:r>
            <a:r>
              <a:rPr lang="en-US" sz="3000" dirty="0">
                <a:solidFill>
                  <a:srgbClr val="000000"/>
                </a:solidFill>
                <a:latin typeface="Open Sans"/>
                <a:ea typeface="Open Sans"/>
              </a:rPr>
              <a:t>.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1477758" y="3137289"/>
            <a:ext cx="15332485" cy="6856639"/>
          </a:xfrm>
          <a:custGeom>
            <a:avLst/>
            <a:gdLst/>
            <a:ahLst/>
            <a:cxnLst/>
            <a:rect l="l" t="t" r="r" b="b"/>
            <a:pathLst>
              <a:path w="15332485" h="6856639">
                <a:moveTo>
                  <a:pt x="0" y="0"/>
                </a:moveTo>
                <a:lnTo>
                  <a:pt x="15332484" y="0"/>
                </a:lnTo>
                <a:lnTo>
                  <a:pt x="15332484" y="6856639"/>
                </a:lnTo>
                <a:lnTo>
                  <a:pt x="0" y="685663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grpSp>
        <p:nvGrpSpPr>
          <p:cNvPr id="5" name="Group 5"/>
          <p:cNvGrpSpPr/>
          <p:nvPr/>
        </p:nvGrpSpPr>
        <p:grpSpPr>
          <a:xfrm>
            <a:off x="2359460" y="5290463"/>
            <a:ext cx="3551466" cy="857242"/>
            <a:chOff x="0" y="0"/>
            <a:chExt cx="935366" cy="225776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935365" cy="225776"/>
            </a:xfrm>
            <a:custGeom>
              <a:avLst/>
              <a:gdLst/>
              <a:ahLst/>
              <a:cxnLst/>
              <a:rect l="l" t="t" r="r" b="b"/>
              <a:pathLst>
                <a:path w="935365" h="225776">
                  <a:moveTo>
                    <a:pt x="111176" y="0"/>
                  </a:moveTo>
                  <a:lnTo>
                    <a:pt x="824189" y="0"/>
                  </a:lnTo>
                  <a:cubicBezTo>
                    <a:pt x="885590" y="0"/>
                    <a:pt x="935365" y="49775"/>
                    <a:pt x="935365" y="111176"/>
                  </a:cubicBezTo>
                  <a:lnTo>
                    <a:pt x="935365" y="114600"/>
                  </a:lnTo>
                  <a:cubicBezTo>
                    <a:pt x="935365" y="176001"/>
                    <a:pt x="885590" y="225776"/>
                    <a:pt x="824189" y="225776"/>
                  </a:cubicBezTo>
                  <a:lnTo>
                    <a:pt x="111176" y="225776"/>
                  </a:lnTo>
                  <a:cubicBezTo>
                    <a:pt x="49775" y="225776"/>
                    <a:pt x="0" y="176001"/>
                    <a:pt x="0" y="114600"/>
                  </a:cubicBezTo>
                  <a:lnTo>
                    <a:pt x="0" y="111176"/>
                  </a:lnTo>
                  <a:cubicBezTo>
                    <a:pt x="0" y="49775"/>
                    <a:pt x="49775" y="0"/>
                    <a:pt x="111176" y="0"/>
                  </a:cubicBezTo>
                  <a:close/>
                </a:path>
              </a:pathLst>
            </a:custGeom>
            <a:solidFill>
              <a:srgbClr val="B3B3B3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0" y="-9525"/>
              <a:ext cx="935366" cy="2353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600"/>
                </a:lnSpc>
              </a:pPr>
              <a:r>
                <a:rPr lang="en-US" sz="3000" spc="150" dirty="0">
                  <a:solidFill>
                    <a:srgbClr val="000000"/>
                  </a:solidFill>
                  <a:latin typeface="Aileron Bold"/>
                </a:rPr>
                <a:t>Quiz 6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293912" y="310241"/>
            <a:ext cx="8700318" cy="9419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10"/>
              </a:lnSpc>
              <a:spcBef>
                <a:spcPct val="0"/>
              </a:spcBef>
            </a:pPr>
            <a:r>
              <a:rPr lang="en-US" sz="5854">
                <a:solidFill>
                  <a:srgbClr val="000000"/>
                </a:solidFill>
                <a:ea typeface="Open Sans Bold"/>
              </a:rPr>
              <a:t>데이터 전처리 과정 예시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694104" y="1537089"/>
            <a:ext cx="14899793" cy="1314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중복값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제거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,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결측값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보정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,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데이터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연계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/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통합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,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노이즈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제거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,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데이터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구조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변경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(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차원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변경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),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데이터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벡터화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, outlier detection, feature Engineering,</a:t>
            </a:r>
          </a:p>
          <a:p>
            <a:pPr algn="ctr">
              <a:lnSpc>
                <a:spcPts val="3479"/>
              </a:lnSpc>
              <a:spcBef>
                <a:spcPct val="0"/>
              </a:spcBef>
            </a:pP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특성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선택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(Feature Selection),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인스턴스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 </a:t>
            </a:r>
            <a:r>
              <a:rPr lang="en-US" sz="2899" spc="144" dirty="0" err="1">
                <a:solidFill>
                  <a:srgbClr val="000000"/>
                </a:solidFill>
                <a:latin typeface="Aileron Bold"/>
                <a:ea typeface="Aileron Bold"/>
              </a:rPr>
              <a:t>선택</a:t>
            </a:r>
            <a:r>
              <a:rPr lang="en-US" sz="2899" spc="144" dirty="0">
                <a:solidFill>
                  <a:srgbClr val="000000"/>
                </a:solidFill>
                <a:latin typeface="Aileron Bold"/>
                <a:ea typeface="Aileron Bold"/>
              </a:rPr>
              <a:t>(Instance Selection)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04957" y="3677562"/>
            <a:ext cx="14878085" cy="1562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19"/>
              </a:lnSpc>
              <a:spcBef>
                <a:spcPct val="0"/>
              </a:spcBef>
            </a:pPr>
            <a:r>
              <a:rPr lang="en-US" sz="9085" dirty="0">
                <a:solidFill>
                  <a:srgbClr val="000000"/>
                </a:solidFill>
                <a:latin typeface="TDTD굴림" panose="020B0604020202020204" charset="-127"/>
              </a:rPr>
              <a:t>Thank You</a:t>
            </a:r>
          </a:p>
        </p:txBody>
      </p:sp>
      <p:sp>
        <p:nvSpPr>
          <p:cNvPr id="3" name="Freeform 3"/>
          <p:cNvSpPr/>
          <p:nvPr/>
        </p:nvSpPr>
        <p:spPr>
          <a:xfrm rot="235289">
            <a:off x="-3485740" y="4381395"/>
            <a:ext cx="9518544" cy="8497464"/>
          </a:xfrm>
          <a:custGeom>
            <a:avLst/>
            <a:gdLst/>
            <a:ahLst/>
            <a:cxnLst/>
            <a:rect l="l" t="t" r="r" b="b"/>
            <a:pathLst>
              <a:path w="9518544" h="8497464">
                <a:moveTo>
                  <a:pt x="0" y="0"/>
                </a:moveTo>
                <a:lnTo>
                  <a:pt x="9518544" y="0"/>
                </a:lnTo>
                <a:lnTo>
                  <a:pt x="9518544" y="8497464"/>
                </a:lnTo>
                <a:lnTo>
                  <a:pt x="0" y="84974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9777091">
            <a:off x="9188763" y="-5135391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3247287" y="5665766"/>
            <a:ext cx="11793426" cy="76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61"/>
              </a:lnSpc>
              <a:spcBef>
                <a:spcPct val="0"/>
              </a:spcBef>
            </a:pPr>
            <a:r>
              <a:rPr lang="en-US" sz="4472">
                <a:solidFill>
                  <a:srgbClr val="000000"/>
                </a:solidFill>
                <a:latin typeface="TDTD고딕"/>
              </a:rPr>
              <a:t>Team 3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0711948">
            <a:off x="9286414" y="-4502468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290039">
            <a:off x="-5290940" y="2711047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80" y="0"/>
                </a:lnTo>
                <a:lnTo>
                  <a:pt x="12639280" y="11283430"/>
                </a:lnTo>
                <a:lnTo>
                  <a:pt x="0" y="112834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169962" y="866775"/>
            <a:ext cx="13948076" cy="14260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699"/>
              </a:lnSpc>
              <a:spcBef>
                <a:spcPct val="0"/>
              </a:spcBef>
            </a:pPr>
            <a:r>
              <a:rPr lang="en-US" sz="8356" dirty="0" err="1">
                <a:solidFill>
                  <a:srgbClr val="000000"/>
                </a:solidFill>
                <a:ea typeface="TDTD굴림" panose="020B0604020202020204" charset="-127"/>
              </a:rPr>
              <a:t>참고자료</a:t>
            </a:r>
            <a:endParaRPr lang="en-US" sz="8356" dirty="0">
              <a:solidFill>
                <a:srgbClr val="000000"/>
              </a:solidFill>
              <a:ea typeface="TDTD굴림" panose="020B0604020202020204" charset="-127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205533" y="2387110"/>
            <a:ext cx="17876933" cy="2191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ea typeface="TDTD굴림"/>
              </a:rPr>
              <a:t>서울여자대학교 시각화 강의자료</a:t>
            </a:r>
          </a:p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굴림"/>
                <a:ea typeface="TDTD굴림"/>
              </a:rPr>
              <a:t>https://matplotlib.org/3.5.3/tutorials/introductory/pyplot.html (matplotlib 공식 사이트)</a:t>
            </a:r>
          </a:p>
          <a:p>
            <a:pPr algn="ctr">
              <a:lnSpc>
                <a:spcPts val="5937"/>
              </a:lnSpc>
            </a:pPr>
            <a:r>
              <a:rPr lang="en-US" sz="3076">
                <a:solidFill>
                  <a:srgbClr val="000000"/>
                </a:solidFill>
                <a:latin typeface="TDTD굴림"/>
                <a:ea typeface="TDTD굴림"/>
              </a:rPr>
              <a:t>https://seaborn.pydata.org/index.html (seaborn 공식 사이트)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4664112"/>
            <a:ext cx="18288000" cy="48142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50"/>
              </a:lnSpc>
            </a:pPr>
            <a:r>
              <a:rPr lang="en-US" sz="3135">
                <a:solidFill>
                  <a:srgbClr val="000000"/>
                </a:solidFill>
                <a:latin typeface="TDTD굴림"/>
                <a:ea typeface="TDTD굴림"/>
              </a:rPr>
              <a:t>EDA 내용 참조</a:t>
            </a:r>
          </a:p>
          <a:p>
            <a:pPr algn="ctr">
              <a:lnSpc>
                <a:spcPts val="5278"/>
              </a:lnSpc>
            </a:pPr>
            <a:r>
              <a:rPr lang="en-US" sz="2735">
                <a:solidFill>
                  <a:srgbClr val="000000"/>
                </a:solidFill>
                <a:latin typeface="TDTD굴림"/>
              </a:rPr>
              <a:t>https://velog.io/@corial/EDA%EC%99%80-%EB%8D%B0%EC%9D%B4%ED%84%B0-%EC%A0%84%EC%B2%98%EB%A6%AC</a:t>
            </a:r>
          </a:p>
          <a:p>
            <a:pPr algn="ctr">
              <a:lnSpc>
                <a:spcPts val="5278"/>
              </a:lnSpc>
            </a:pPr>
            <a:r>
              <a:rPr lang="en-US" sz="2735">
                <a:solidFill>
                  <a:srgbClr val="000000"/>
                </a:solidFill>
                <a:latin typeface="TDTD굴림"/>
              </a:rPr>
              <a:t>https://letsmakemyselfprogrammer.tistory.com/22</a:t>
            </a:r>
          </a:p>
          <a:p>
            <a:pPr algn="ctr">
              <a:lnSpc>
                <a:spcPts val="6050"/>
              </a:lnSpc>
            </a:pPr>
            <a:r>
              <a:rPr lang="en-US" sz="3135">
                <a:solidFill>
                  <a:srgbClr val="000000"/>
                </a:solidFill>
                <a:ea typeface="TDTD굴림"/>
              </a:rPr>
              <a:t>실습 내용 링크</a:t>
            </a:r>
          </a:p>
          <a:p>
            <a:pPr algn="ctr">
              <a:lnSpc>
                <a:spcPts val="5278"/>
              </a:lnSpc>
              <a:spcBef>
                <a:spcPct val="0"/>
              </a:spcBef>
            </a:pPr>
            <a:r>
              <a:rPr lang="en-US" sz="2735">
                <a:solidFill>
                  <a:srgbClr val="000000"/>
                </a:solidFill>
                <a:latin typeface="TDTD굴림"/>
              </a:rPr>
              <a:t>https://www.kaggle.com/datasets/sumanthnimmagadda/student-spending-dataset?select=student_spending+%281%29.csv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32418">
            <a:off x="12943667" y="2275212"/>
            <a:ext cx="2161806" cy="2161806"/>
          </a:xfrm>
          <a:custGeom>
            <a:avLst/>
            <a:gdLst/>
            <a:ahLst/>
            <a:cxnLst/>
            <a:rect l="l" t="t" r="r" b="b"/>
            <a:pathLst>
              <a:path w="2161806" h="2161806">
                <a:moveTo>
                  <a:pt x="0" y="0"/>
                </a:moveTo>
                <a:lnTo>
                  <a:pt x="2161806" y="0"/>
                </a:lnTo>
                <a:lnTo>
                  <a:pt x="2161806" y="2161805"/>
                </a:lnTo>
                <a:lnTo>
                  <a:pt x="0" y="2161805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-1197295">
            <a:off x="3529545" y="1662037"/>
            <a:ext cx="1663493" cy="1260222"/>
          </a:xfrm>
          <a:custGeom>
            <a:avLst/>
            <a:gdLst/>
            <a:ahLst/>
            <a:cxnLst/>
            <a:rect l="l" t="t" r="r" b="b"/>
            <a:pathLst>
              <a:path w="1663493" h="1260222">
                <a:moveTo>
                  <a:pt x="0" y="0"/>
                </a:moveTo>
                <a:lnTo>
                  <a:pt x="1663493" y="0"/>
                </a:lnTo>
                <a:lnTo>
                  <a:pt x="1663493" y="1260222"/>
                </a:lnTo>
                <a:lnTo>
                  <a:pt x="0" y="12602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3238" t="-73556" r="-13067" b="-76529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5160434" y="5785414"/>
            <a:ext cx="2436540" cy="2436540"/>
          </a:xfrm>
          <a:custGeom>
            <a:avLst/>
            <a:gdLst/>
            <a:ahLst/>
            <a:cxnLst/>
            <a:rect l="l" t="t" r="r" b="b"/>
            <a:pathLst>
              <a:path w="2436540" h="2436540">
                <a:moveTo>
                  <a:pt x="0" y="0"/>
                </a:moveTo>
                <a:lnTo>
                  <a:pt x="2436539" y="0"/>
                </a:lnTo>
                <a:lnTo>
                  <a:pt x="2436539" y="2436539"/>
                </a:lnTo>
                <a:lnTo>
                  <a:pt x="0" y="243653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7833427">
            <a:off x="11613524" y="5804093"/>
            <a:ext cx="1223518" cy="371504"/>
          </a:xfrm>
          <a:custGeom>
            <a:avLst/>
            <a:gdLst/>
            <a:ahLst/>
            <a:cxnLst/>
            <a:rect l="l" t="t" r="r" b="b"/>
            <a:pathLst>
              <a:path w="1223518" h="371504">
                <a:moveTo>
                  <a:pt x="0" y="0"/>
                </a:moveTo>
                <a:lnTo>
                  <a:pt x="1223518" y="0"/>
                </a:lnTo>
                <a:lnTo>
                  <a:pt x="1223518" y="371505"/>
                </a:lnTo>
                <a:lnTo>
                  <a:pt x="0" y="37150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0194556" y="5904845"/>
            <a:ext cx="2933011" cy="2933011"/>
          </a:xfrm>
          <a:custGeom>
            <a:avLst/>
            <a:gdLst/>
            <a:ahLst/>
            <a:cxnLst/>
            <a:rect l="l" t="t" r="r" b="b"/>
            <a:pathLst>
              <a:path w="2933011" h="2933011">
                <a:moveTo>
                  <a:pt x="0" y="0"/>
                </a:moveTo>
                <a:lnTo>
                  <a:pt x="2933010" y="0"/>
                </a:lnTo>
                <a:lnTo>
                  <a:pt x="2933010" y="2933011"/>
                </a:lnTo>
                <a:lnTo>
                  <a:pt x="0" y="293301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0" name="AutoShape 10"/>
          <p:cNvSpPr/>
          <p:nvPr/>
        </p:nvSpPr>
        <p:spPr>
          <a:xfrm>
            <a:off x="8245997" y="7323726"/>
            <a:ext cx="1186019" cy="0"/>
          </a:xfrm>
          <a:prstGeom prst="line">
            <a:avLst/>
          </a:prstGeom>
          <a:ln w="95250" cap="flat">
            <a:solidFill>
              <a:srgbClr val="000000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Freeform 11"/>
          <p:cNvSpPr/>
          <p:nvPr/>
        </p:nvSpPr>
        <p:spPr>
          <a:xfrm rot="1508858" flipV="1">
            <a:off x="9905597" y="5599661"/>
            <a:ext cx="1223518" cy="371504"/>
          </a:xfrm>
          <a:custGeom>
            <a:avLst/>
            <a:gdLst/>
            <a:ahLst/>
            <a:cxnLst/>
            <a:rect l="l" t="t" r="r" b="b"/>
            <a:pathLst>
              <a:path w="1223518" h="371504">
                <a:moveTo>
                  <a:pt x="0" y="371505"/>
                </a:moveTo>
                <a:lnTo>
                  <a:pt x="1223517" y="371505"/>
                </a:lnTo>
                <a:lnTo>
                  <a:pt x="1223517" y="0"/>
                </a:lnTo>
                <a:lnTo>
                  <a:pt x="0" y="0"/>
                </a:lnTo>
                <a:lnTo>
                  <a:pt x="0" y="371505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1028700" y="593972"/>
            <a:ext cx="308610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1.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EDA의</a:t>
            </a: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정의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4622496" y="1581374"/>
            <a:ext cx="9474503" cy="160506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3832"/>
              </a:lnSpc>
              <a:spcBef>
                <a:spcPct val="0"/>
              </a:spcBef>
            </a:pPr>
            <a:r>
              <a:rPr lang="en-US" sz="7166" dirty="0">
                <a:solidFill>
                  <a:srgbClr val="000000"/>
                </a:solidFill>
                <a:latin typeface="TDTD굴림"/>
                <a:ea typeface="TDTD굴림"/>
              </a:rPr>
              <a:t>EDA vs. </a:t>
            </a:r>
            <a:r>
              <a:rPr lang="en-US" sz="7166" dirty="0" err="1">
                <a:solidFill>
                  <a:srgbClr val="000000"/>
                </a:solidFill>
                <a:latin typeface="TDTD굴림"/>
                <a:ea typeface="TDTD굴림"/>
              </a:rPr>
              <a:t>데이터</a:t>
            </a:r>
            <a:r>
              <a:rPr lang="en-US" sz="7166" dirty="0">
                <a:solidFill>
                  <a:srgbClr val="000000"/>
                </a:solidFill>
                <a:latin typeface="TDTD굴림"/>
                <a:ea typeface="TDTD굴림"/>
              </a:rPr>
              <a:t> </a:t>
            </a:r>
            <a:r>
              <a:rPr lang="en-US" sz="7166" dirty="0" err="1">
                <a:solidFill>
                  <a:srgbClr val="000000"/>
                </a:solidFill>
                <a:latin typeface="TDTD굴림"/>
                <a:ea typeface="TDTD굴림"/>
              </a:rPr>
              <a:t>전처리</a:t>
            </a:r>
            <a:endParaRPr lang="en-US" sz="7166" dirty="0">
              <a:solidFill>
                <a:srgbClr val="000000"/>
              </a:solidFill>
              <a:latin typeface="TDTD굴림"/>
              <a:ea typeface="TDTD굴림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168810" y="3852149"/>
            <a:ext cx="3950380" cy="8952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08"/>
              </a:lnSpc>
              <a:spcBef>
                <a:spcPct val="0"/>
              </a:spcBef>
            </a:pPr>
            <a:r>
              <a:rPr lang="en-US" sz="3942">
                <a:solidFill>
                  <a:srgbClr val="000000"/>
                </a:solidFill>
                <a:ea typeface="TDTD고딕"/>
              </a:rPr>
              <a:t>확인과 실행의 차이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5160434" y="8081158"/>
            <a:ext cx="2436540" cy="7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Nanum Square Round Ultra-Bold"/>
              </a:rPr>
              <a:t>24 SS</a:t>
            </a:r>
          </a:p>
        </p:txBody>
      </p:sp>
      <p:sp>
        <p:nvSpPr>
          <p:cNvPr id="16" name="Freeform 16"/>
          <p:cNvSpPr/>
          <p:nvPr/>
        </p:nvSpPr>
        <p:spPr>
          <a:xfrm rot="3566132" flipV="1">
            <a:off x="10738278" y="5182877"/>
            <a:ext cx="1223518" cy="371504"/>
          </a:xfrm>
          <a:custGeom>
            <a:avLst/>
            <a:gdLst/>
            <a:ahLst/>
            <a:cxnLst/>
            <a:rect l="l" t="t" r="r" b="b"/>
            <a:pathLst>
              <a:path w="1223518" h="371504">
                <a:moveTo>
                  <a:pt x="0" y="371505"/>
                </a:moveTo>
                <a:lnTo>
                  <a:pt x="1223518" y="371505"/>
                </a:lnTo>
                <a:lnTo>
                  <a:pt x="1223518" y="0"/>
                </a:lnTo>
                <a:lnTo>
                  <a:pt x="0" y="0"/>
                </a:lnTo>
                <a:lnTo>
                  <a:pt x="0" y="371505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5945241" y="8765651"/>
            <a:ext cx="866924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TDTD굴림"/>
              </a:rPr>
              <a:t>EDA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084303" y="8765651"/>
            <a:ext cx="1265420" cy="747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  <a:spcBef>
                <a:spcPct val="0"/>
              </a:spcBef>
            </a:pPr>
            <a:r>
              <a:rPr lang="en-US" sz="3344" dirty="0" err="1">
                <a:solidFill>
                  <a:srgbClr val="000000"/>
                </a:solidFill>
                <a:ea typeface="TDTD굴림"/>
              </a:rPr>
              <a:t>전처리</a:t>
            </a:r>
            <a:endParaRPr lang="en-US" sz="3344" dirty="0">
              <a:solidFill>
                <a:srgbClr val="000000"/>
              </a:solidFill>
              <a:ea typeface="TDTD굴림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770152">
            <a:off x="16032018" y="7608463"/>
            <a:ext cx="2054892" cy="2041462"/>
          </a:xfrm>
          <a:custGeom>
            <a:avLst/>
            <a:gdLst/>
            <a:ahLst/>
            <a:cxnLst/>
            <a:rect l="l" t="t" r="r" b="b"/>
            <a:pathLst>
              <a:path w="2054892" h="2041462">
                <a:moveTo>
                  <a:pt x="0" y="0"/>
                </a:moveTo>
                <a:lnTo>
                  <a:pt x="2054893" y="0"/>
                </a:lnTo>
                <a:lnTo>
                  <a:pt x="2054893" y="2041462"/>
                </a:lnTo>
                <a:lnTo>
                  <a:pt x="0" y="204146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489898" y="2079099"/>
            <a:ext cx="4033223" cy="4033223"/>
          </a:xfrm>
          <a:custGeom>
            <a:avLst/>
            <a:gdLst/>
            <a:ahLst/>
            <a:cxnLst/>
            <a:rect l="l" t="t" r="r" b="b"/>
            <a:pathLst>
              <a:path w="4033223" h="4033223">
                <a:moveTo>
                  <a:pt x="0" y="0"/>
                </a:moveTo>
                <a:lnTo>
                  <a:pt x="4033224" y="0"/>
                </a:lnTo>
                <a:lnTo>
                  <a:pt x="4033224" y="4033223"/>
                </a:lnTo>
                <a:lnTo>
                  <a:pt x="0" y="403322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4825634" y="1769591"/>
            <a:ext cx="2326119" cy="2326119"/>
          </a:xfrm>
          <a:custGeom>
            <a:avLst/>
            <a:gdLst/>
            <a:ahLst/>
            <a:cxnLst/>
            <a:rect l="l" t="t" r="r" b="b"/>
            <a:pathLst>
              <a:path w="2326119" h="2326119">
                <a:moveTo>
                  <a:pt x="0" y="0"/>
                </a:moveTo>
                <a:lnTo>
                  <a:pt x="2326119" y="0"/>
                </a:lnTo>
                <a:lnTo>
                  <a:pt x="2326119" y="2326119"/>
                </a:lnTo>
                <a:lnTo>
                  <a:pt x="0" y="2326119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8" name="AutoShape 8"/>
          <p:cNvSpPr/>
          <p:nvPr/>
        </p:nvSpPr>
        <p:spPr>
          <a:xfrm>
            <a:off x="9199206" y="3731163"/>
            <a:ext cx="1186019" cy="0"/>
          </a:xfrm>
          <a:prstGeom prst="line">
            <a:avLst/>
          </a:prstGeom>
          <a:ln w="95250" cap="flat">
            <a:solidFill>
              <a:srgbClr val="000000">
                <a:alpha val="45882"/>
              </a:srgbClr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9" name="Freeform 9"/>
          <p:cNvSpPr/>
          <p:nvPr/>
        </p:nvSpPr>
        <p:spPr>
          <a:xfrm>
            <a:off x="11122040" y="1324306"/>
            <a:ext cx="4524714" cy="4524714"/>
          </a:xfrm>
          <a:custGeom>
            <a:avLst/>
            <a:gdLst/>
            <a:ahLst/>
            <a:cxnLst/>
            <a:rect l="l" t="t" r="r" b="b"/>
            <a:pathLst>
              <a:path w="4524714" h="4524714">
                <a:moveTo>
                  <a:pt x="0" y="0"/>
                </a:moveTo>
                <a:lnTo>
                  <a:pt x="4524714" y="0"/>
                </a:lnTo>
                <a:lnTo>
                  <a:pt x="4524714" y="4524714"/>
                </a:lnTo>
                <a:lnTo>
                  <a:pt x="0" y="4524714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>
            <a:off x="13483904" y="3683538"/>
            <a:ext cx="2347025" cy="2347025"/>
          </a:xfrm>
          <a:custGeom>
            <a:avLst/>
            <a:gdLst/>
            <a:ahLst/>
            <a:cxnLst/>
            <a:rect l="l" t="t" r="r" b="b"/>
            <a:pathLst>
              <a:path w="2347025" h="2347025">
                <a:moveTo>
                  <a:pt x="0" y="0"/>
                </a:moveTo>
                <a:lnTo>
                  <a:pt x="2347025" y="0"/>
                </a:lnTo>
                <a:lnTo>
                  <a:pt x="2347025" y="2347025"/>
                </a:lnTo>
                <a:lnTo>
                  <a:pt x="0" y="2347025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028700" y="593972"/>
            <a:ext cx="300990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1.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EDA의</a:t>
            </a: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정의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049069" y="6944374"/>
            <a:ext cx="7879407" cy="70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7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ea typeface="TDTD고딕"/>
              </a:rPr>
              <a:t>데이터 분석에 있어 매우 중요한 초기 분석 단계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7394015" y="7819712"/>
            <a:ext cx="9534461" cy="7034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176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TDTD고딕"/>
                <a:ea typeface="TDTD고딕"/>
              </a:rPr>
              <a:t>데이터 분석에 앞서, 인사이트를 얻기 위해 진행하는 단계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5649655" y="4018503"/>
            <a:ext cx="3549551" cy="15663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</a:pPr>
            <a:r>
              <a:rPr lang="en-US" sz="3344">
                <a:solidFill>
                  <a:srgbClr val="000000"/>
                </a:solidFill>
                <a:latin typeface="TDTD굴림"/>
                <a:ea typeface="TDTD굴림"/>
              </a:rPr>
              <a:t>‘한 달’ 간의 여행이 </a:t>
            </a:r>
          </a:p>
          <a:p>
            <a:pPr algn="ctr">
              <a:lnSpc>
                <a:spcPts val="6455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TDTD굴림"/>
                <a:ea typeface="TDTD굴림"/>
              </a:rPr>
              <a:t>목표!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646754" y="3348538"/>
            <a:ext cx="368350" cy="747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5"/>
              </a:lnSpc>
              <a:spcBef>
                <a:spcPct val="0"/>
              </a:spcBef>
            </a:pPr>
            <a:r>
              <a:rPr lang="en-US" sz="3344">
                <a:solidFill>
                  <a:srgbClr val="000000"/>
                </a:solidFill>
                <a:latin typeface="TDTD굴림"/>
              </a:rPr>
              <a:t>...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93972"/>
            <a:ext cx="300990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1.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EDA의</a:t>
            </a: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정의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297843" y="1650769"/>
            <a:ext cx="8814941" cy="64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DTD고딕"/>
                <a:ea typeface="TDTD고딕"/>
              </a:rPr>
              <a:t>수집하는 데이터를 다양한 방식으로 관찰하고, 이해하는 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045043" y="2822047"/>
            <a:ext cx="7154168" cy="44196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2230" lvl="1" indent="-321115">
              <a:lnSpc>
                <a:spcPts val="7168"/>
              </a:lnSpc>
              <a:buFont typeface="Arial"/>
              <a:buChar char="•"/>
            </a:pPr>
            <a:r>
              <a:rPr lang="en-US" sz="2974">
                <a:solidFill>
                  <a:srgbClr val="000000"/>
                </a:solidFill>
                <a:latin typeface="TDTD고딕"/>
                <a:ea typeface="TDTD고딕"/>
              </a:rPr>
              <a:t>시각화와 같은 tools를 활용한 패턴 발견</a:t>
            </a:r>
          </a:p>
          <a:p>
            <a:pPr marL="642230" lvl="1" indent="-321115">
              <a:lnSpc>
                <a:spcPts val="7168"/>
              </a:lnSpc>
              <a:buFont typeface="Arial"/>
              <a:buChar char="•"/>
            </a:pPr>
            <a:r>
              <a:rPr lang="en-US" sz="2974">
                <a:solidFill>
                  <a:srgbClr val="000000"/>
                </a:solidFill>
                <a:ea typeface="TDTD고딕"/>
              </a:rPr>
              <a:t>데이터의 특이성 발견</a:t>
            </a:r>
          </a:p>
          <a:p>
            <a:pPr marL="642230" lvl="1" indent="-321115">
              <a:lnSpc>
                <a:spcPts val="7168"/>
              </a:lnSpc>
              <a:buFont typeface="Arial"/>
              <a:buChar char="•"/>
            </a:pPr>
            <a:r>
              <a:rPr lang="en-US" sz="2974">
                <a:solidFill>
                  <a:srgbClr val="000000"/>
                </a:solidFill>
                <a:ea typeface="TDTD고딕"/>
              </a:rPr>
              <a:t>데이터 자체의 직관적 이해</a:t>
            </a:r>
          </a:p>
          <a:p>
            <a:pPr marL="642230" lvl="1" indent="-321115">
              <a:lnSpc>
                <a:spcPts val="7168"/>
              </a:lnSpc>
              <a:buFont typeface="Arial"/>
              <a:buChar char="•"/>
            </a:pPr>
            <a:r>
              <a:rPr lang="en-US" sz="2974">
                <a:solidFill>
                  <a:srgbClr val="000000"/>
                </a:solidFill>
                <a:ea typeface="TDTD고딕"/>
              </a:rPr>
              <a:t>통계와 시각적 표현을 통한 가설 검정 과정</a:t>
            </a:r>
          </a:p>
          <a:p>
            <a:pPr algn="ctr">
              <a:lnSpc>
                <a:spcPts val="7168"/>
              </a:lnSpc>
            </a:pPr>
            <a:r>
              <a:rPr lang="en-US" sz="2974">
                <a:solidFill>
                  <a:srgbClr val="000000"/>
                </a:solidFill>
                <a:latin typeface="TDTD고딕"/>
              </a:rPr>
              <a:t>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4856130" y="7475966"/>
            <a:ext cx="12214257" cy="7953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41"/>
              </a:lnSpc>
              <a:spcBef>
                <a:spcPct val="0"/>
              </a:spcBef>
            </a:pPr>
            <a:r>
              <a:rPr lang="en-US" sz="3544">
                <a:solidFill>
                  <a:srgbClr val="000000"/>
                </a:solidFill>
                <a:ea typeface="TDTD고딕 Bold"/>
              </a:rPr>
              <a:t>주어진 데이터에 대한 인사이트를 얻기위한 다양한</a:t>
            </a:r>
            <a:r>
              <a:rPr lang="en-US" sz="3544">
                <a:solidFill>
                  <a:srgbClr val="000000"/>
                </a:solidFill>
                <a:latin typeface="TDTD고딕 Bold"/>
                <a:ea typeface="TDTD고딕 Bold"/>
              </a:rPr>
              <a:t> 활동들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4471588" y="7988037"/>
            <a:ext cx="2598800" cy="15372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316"/>
              </a:lnSpc>
              <a:spcBef>
                <a:spcPct val="0"/>
              </a:spcBef>
            </a:pPr>
            <a:r>
              <a:rPr lang="en-US" sz="6899">
                <a:solidFill>
                  <a:srgbClr val="000000"/>
                </a:solidFill>
                <a:latin typeface="Seoul Hangang Condensed Heavy"/>
              </a:rPr>
              <a:t>== EDA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93972"/>
            <a:ext cx="293370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>
                <a:solidFill>
                  <a:srgbClr val="000000"/>
                </a:solidFill>
                <a:latin typeface="TDTD고딕"/>
                <a:ea typeface="TDTD고딕"/>
              </a:rPr>
              <a:t>1. EDA의 정의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97843" y="1650769"/>
            <a:ext cx="8814941" cy="6452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03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TDTD고딕"/>
                <a:ea typeface="TDTD고딕"/>
              </a:rPr>
              <a:t>수집하는 데이터를 다양한 방식으로 관찰하고, 이해하는 과정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554752" y="3594493"/>
            <a:ext cx="11178496" cy="37484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83877" lvl="1" indent="-341939">
              <a:lnSpc>
                <a:spcPts val="7633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ea typeface="TDTD고딕"/>
              </a:rPr>
              <a:t>데이터에 대한 더 나은 가설 설정</a:t>
            </a:r>
          </a:p>
          <a:p>
            <a:pPr marL="683877" lvl="1" indent="-341939">
              <a:lnSpc>
                <a:spcPts val="7633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ea typeface="TDTD고딕"/>
              </a:rPr>
              <a:t>어느 변수가 가장 예측력이 뛰어난지 판별</a:t>
            </a:r>
          </a:p>
          <a:p>
            <a:pPr marL="683877" lvl="1" indent="-341939">
              <a:lnSpc>
                <a:spcPts val="7633"/>
              </a:lnSpc>
              <a:buFont typeface="Arial"/>
              <a:buChar char="•"/>
            </a:pPr>
            <a:r>
              <a:rPr lang="en-US" sz="3167">
                <a:solidFill>
                  <a:srgbClr val="000000"/>
                </a:solidFill>
                <a:ea typeface="TDTD고딕"/>
              </a:rPr>
              <a:t>예측 모델을 설계하기 위한 적절한 통계 도구를 선정하는데 도움</a:t>
            </a:r>
          </a:p>
          <a:p>
            <a:pPr algn="ctr">
              <a:lnSpc>
                <a:spcPts val="7633"/>
              </a:lnSpc>
            </a:pPr>
            <a:r>
              <a:rPr lang="en-US" sz="3167">
                <a:solidFill>
                  <a:srgbClr val="000000"/>
                </a:solidFill>
                <a:latin typeface="TDTD고딕"/>
              </a:rPr>
              <a:t>...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812942" y="2691232"/>
            <a:ext cx="5809185" cy="6700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18"/>
              </a:lnSpc>
              <a:spcBef>
                <a:spcPct val="0"/>
              </a:spcBef>
            </a:pPr>
            <a:r>
              <a:rPr lang="en-US" sz="2963">
                <a:solidFill>
                  <a:srgbClr val="000000">
                    <a:alpha val="56863"/>
                  </a:srgbClr>
                </a:solidFill>
                <a:latin typeface="TDTD고딕"/>
                <a:ea typeface="TDTD고딕"/>
              </a:rPr>
              <a:t>따라서 해당 과정으로 얻고자 하는 것: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5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306770">
            <a:off x="-4494783" y="2987479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6012034" y="3683538"/>
            <a:ext cx="12593372" cy="9679254"/>
          </a:xfrm>
          <a:custGeom>
            <a:avLst/>
            <a:gdLst/>
            <a:ahLst/>
            <a:cxnLst/>
            <a:rect l="l" t="t" r="r" b="b"/>
            <a:pathLst>
              <a:path w="12593372" h="9679254">
                <a:moveTo>
                  <a:pt x="0" y="0"/>
                </a:moveTo>
                <a:lnTo>
                  <a:pt x="12593372" y="0"/>
                </a:lnTo>
                <a:lnTo>
                  <a:pt x="12593372" y="9679254"/>
                </a:lnTo>
                <a:lnTo>
                  <a:pt x="0" y="96792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t="-16573" r="-364"/>
            </a:stretch>
          </a:blipFill>
        </p:spPr>
      </p:sp>
      <p:sp>
        <p:nvSpPr>
          <p:cNvPr id="4" name="Freeform 4"/>
          <p:cNvSpPr/>
          <p:nvPr/>
        </p:nvSpPr>
        <p:spPr>
          <a:xfrm rot="1290039">
            <a:off x="-6407685" y="2158141"/>
            <a:ext cx="12639279" cy="11283429"/>
          </a:xfrm>
          <a:custGeom>
            <a:avLst/>
            <a:gdLst/>
            <a:ahLst/>
            <a:cxnLst/>
            <a:rect l="l" t="t" r="r" b="b"/>
            <a:pathLst>
              <a:path w="12639279" h="11283429">
                <a:moveTo>
                  <a:pt x="0" y="0"/>
                </a:moveTo>
                <a:lnTo>
                  <a:pt x="12639279" y="0"/>
                </a:lnTo>
                <a:lnTo>
                  <a:pt x="12639279" y="11283429"/>
                </a:lnTo>
                <a:lnTo>
                  <a:pt x="0" y="1128342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1028700" y="593972"/>
            <a:ext cx="2552700" cy="8220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171"/>
              </a:lnSpc>
            </a:pPr>
            <a:r>
              <a:rPr lang="en-US" sz="3715" dirty="0">
                <a:solidFill>
                  <a:srgbClr val="000000"/>
                </a:solidFill>
                <a:latin typeface="TDTD고딕"/>
                <a:ea typeface="TDTD고딕"/>
              </a:rPr>
              <a:t>2. EDA </a:t>
            </a:r>
            <a:r>
              <a:rPr lang="en-US" sz="3715" dirty="0" err="1">
                <a:solidFill>
                  <a:srgbClr val="000000"/>
                </a:solidFill>
                <a:latin typeface="TDTD고딕"/>
                <a:ea typeface="TDTD고딕"/>
              </a:rPr>
              <a:t>방법</a:t>
            </a:r>
            <a:endParaRPr lang="en-US" sz="3715" dirty="0">
              <a:solidFill>
                <a:srgbClr val="000000"/>
              </a:solidFill>
              <a:latin typeface="TDTD고딕"/>
              <a:ea typeface="TDTD고딕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530800" y="1778207"/>
            <a:ext cx="4784400" cy="1008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2"/>
              </a:lnSpc>
              <a:spcBef>
                <a:spcPct val="0"/>
              </a:spcBef>
            </a:pPr>
            <a:r>
              <a:rPr lang="en-US" sz="4529" dirty="0">
                <a:solidFill>
                  <a:srgbClr val="000000"/>
                </a:solidFill>
                <a:latin typeface="TDTD고딕 Bold"/>
                <a:ea typeface="TDTD고딕 Bold"/>
              </a:rPr>
              <a:t>1. Graphic(</a:t>
            </a:r>
            <a:r>
              <a:rPr lang="en-US" sz="4529" dirty="0" err="1">
                <a:solidFill>
                  <a:srgbClr val="000000"/>
                </a:solidFill>
                <a:latin typeface="TDTD고딕 Bold"/>
                <a:ea typeface="TDTD고딕 Bold"/>
              </a:rPr>
              <a:t>시각화</a:t>
            </a:r>
            <a:r>
              <a:rPr lang="en-US" sz="4529" dirty="0">
                <a:solidFill>
                  <a:srgbClr val="000000"/>
                </a:solidFill>
                <a:latin typeface="TDTD고딕 Bold"/>
                <a:ea typeface="TDTD고딕 Bold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530718" y="4474970"/>
            <a:ext cx="6841882" cy="10088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742"/>
              </a:lnSpc>
              <a:spcBef>
                <a:spcPct val="0"/>
              </a:spcBef>
            </a:pPr>
            <a:r>
              <a:rPr lang="en-US" sz="4529" dirty="0">
                <a:solidFill>
                  <a:srgbClr val="000000"/>
                </a:solidFill>
                <a:latin typeface="TDTD고딕 Bold"/>
                <a:ea typeface="TDTD고딕 Bold"/>
              </a:rPr>
              <a:t>2. Non-Graphic(</a:t>
            </a:r>
            <a:r>
              <a:rPr lang="en-US" sz="4529" dirty="0" err="1">
                <a:solidFill>
                  <a:srgbClr val="000000"/>
                </a:solidFill>
                <a:latin typeface="TDTD고딕 Bold"/>
                <a:ea typeface="TDTD고딕 Bold"/>
              </a:rPr>
              <a:t>비시각화</a:t>
            </a:r>
            <a:r>
              <a:rPr lang="en-US" sz="4529" dirty="0">
                <a:solidFill>
                  <a:srgbClr val="000000"/>
                </a:solidFill>
                <a:latin typeface="TDTD고딕 Bold"/>
                <a:ea typeface="TDTD고딕 Bold"/>
              </a:rPr>
              <a:t>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144020" y="2984499"/>
            <a:ext cx="10488662" cy="69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9"/>
              </a:lnSpc>
              <a:spcBef>
                <a:spcPct val="0"/>
              </a:spcBef>
            </a:pPr>
            <a:r>
              <a:rPr lang="en-US" sz="3144">
                <a:solidFill>
                  <a:srgbClr val="000000"/>
                </a:solidFill>
                <a:latin typeface="TDTD고딕"/>
                <a:ea typeface="TDTD고딕"/>
              </a:rPr>
              <a:t>차트, 혹은 그래프 등을 그려 데이터를 시각적으로 확인하는 방식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144020" y="5678680"/>
            <a:ext cx="13048804" cy="1478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069"/>
              </a:lnSpc>
            </a:pPr>
            <a:r>
              <a:rPr lang="en-US" sz="3144" dirty="0" err="1">
                <a:solidFill>
                  <a:srgbClr val="000000"/>
                </a:solidFill>
                <a:latin typeface="TDTD고딕"/>
                <a:ea typeface="TDTD고딕"/>
              </a:rPr>
              <a:t>그래픽적</a:t>
            </a:r>
            <a:r>
              <a:rPr lang="en-US" sz="31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144" dirty="0" err="1">
                <a:solidFill>
                  <a:srgbClr val="000000"/>
                </a:solidFill>
                <a:latin typeface="TDTD고딕"/>
                <a:ea typeface="TDTD고딕"/>
              </a:rPr>
              <a:t>요소들을</a:t>
            </a:r>
            <a:r>
              <a:rPr lang="en-US" sz="31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144" dirty="0" err="1">
                <a:solidFill>
                  <a:srgbClr val="000000"/>
                </a:solidFill>
                <a:latin typeface="TDTD고딕"/>
                <a:ea typeface="TDTD고딕"/>
              </a:rPr>
              <a:t>제외한</a:t>
            </a:r>
            <a:r>
              <a:rPr lang="en-US" sz="31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144" dirty="0" err="1">
                <a:solidFill>
                  <a:srgbClr val="000000"/>
                </a:solidFill>
                <a:latin typeface="TDTD고딕"/>
                <a:ea typeface="TDTD고딕"/>
              </a:rPr>
              <a:t>방법으로</a:t>
            </a:r>
            <a:r>
              <a:rPr lang="en-US" sz="3144" dirty="0">
                <a:solidFill>
                  <a:srgbClr val="000000"/>
                </a:solidFill>
                <a:latin typeface="TDTD고딕"/>
                <a:ea typeface="TDTD고딕"/>
              </a:rPr>
              <a:t>, </a:t>
            </a:r>
            <a:r>
              <a:rPr lang="en-US" sz="3144" dirty="0" err="1">
                <a:solidFill>
                  <a:srgbClr val="000000"/>
                </a:solidFill>
                <a:latin typeface="TDTD고딕"/>
                <a:ea typeface="TDTD고딕"/>
              </a:rPr>
              <a:t>주로</a:t>
            </a:r>
            <a:r>
              <a:rPr lang="en-US" sz="3144" dirty="0">
                <a:solidFill>
                  <a:srgbClr val="000000"/>
                </a:solidFill>
                <a:latin typeface="TDTD고딕"/>
                <a:ea typeface="TDTD고딕"/>
              </a:rPr>
              <a:t> Summary </a:t>
            </a:r>
            <a:r>
              <a:rPr lang="en-US" sz="3144" dirty="0" err="1">
                <a:solidFill>
                  <a:srgbClr val="000000"/>
                </a:solidFill>
                <a:latin typeface="TDTD고딕"/>
                <a:ea typeface="TDTD고딕"/>
              </a:rPr>
              <a:t>Statistics로</a:t>
            </a:r>
            <a:r>
              <a:rPr lang="en-US" sz="31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144" dirty="0" err="1">
                <a:solidFill>
                  <a:srgbClr val="000000"/>
                </a:solidFill>
                <a:latin typeface="TDTD고딕"/>
                <a:ea typeface="TDTD고딕"/>
              </a:rPr>
              <a:t>정확한</a:t>
            </a:r>
            <a:r>
              <a:rPr lang="en-US" sz="31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  <a:r>
              <a:rPr lang="en-US" sz="3144" dirty="0" err="1">
                <a:solidFill>
                  <a:srgbClr val="000000"/>
                </a:solidFill>
                <a:latin typeface="TDTD고딕"/>
                <a:ea typeface="TDTD고딕"/>
              </a:rPr>
              <a:t>값이</a:t>
            </a:r>
            <a:r>
              <a:rPr lang="en-US" sz="3144" dirty="0">
                <a:solidFill>
                  <a:srgbClr val="000000"/>
                </a:solidFill>
                <a:latin typeface="TDTD고딕"/>
                <a:ea typeface="TDTD고딕"/>
              </a:rPr>
              <a:t> </a:t>
            </a:r>
          </a:p>
          <a:p>
            <a:pPr>
              <a:lnSpc>
                <a:spcPts val="6069"/>
              </a:lnSpc>
              <a:spcBef>
                <a:spcPct val="0"/>
              </a:spcBef>
            </a:pPr>
            <a:r>
              <a:rPr lang="en-US" sz="3144" dirty="0" err="1">
                <a:solidFill>
                  <a:srgbClr val="000000"/>
                </a:solidFill>
                <a:ea typeface="TDTD고딕"/>
              </a:rPr>
              <a:t>필요할</a:t>
            </a:r>
            <a:r>
              <a:rPr lang="en-US" sz="3144" dirty="0">
                <a:solidFill>
                  <a:srgbClr val="000000"/>
                </a:solidFill>
                <a:ea typeface="TDTD고딕"/>
              </a:rPr>
              <a:t> 때 </a:t>
            </a:r>
            <a:r>
              <a:rPr lang="en-US" sz="3144" dirty="0" err="1">
                <a:solidFill>
                  <a:srgbClr val="000000"/>
                </a:solidFill>
                <a:ea typeface="TDTD고딕"/>
              </a:rPr>
              <a:t>자주</a:t>
            </a:r>
            <a:r>
              <a:rPr lang="en-US" sz="3144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3144" dirty="0" err="1">
                <a:solidFill>
                  <a:srgbClr val="000000"/>
                </a:solidFill>
                <a:ea typeface="TDTD고딕"/>
              </a:rPr>
              <a:t>사용하는</a:t>
            </a:r>
            <a:r>
              <a:rPr lang="en-US" sz="3144" dirty="0">
                <a:solidFill>
                  <a:srgbClr val="000000"/>
                </a:solidFill>
                <a:ea typeface="TDTD고딕"/>
              </a:rPr>
              <a:t> </a:t>
            </a:r>
            <a:r>
              <a:rPr lang="en-US" sz="3144" dirty="0" err="1">
                <a:solidFill>
                  <a:srgbClr val="000000"/>
                </a:solidFill>
                <a:ea typeface="TDTD고딕"/>
              </a:rPr>
              <a:t>기법</a:t>
            </a:r>
            <a:endParaRPr lang="en-US" sz="3144" dirty="0">
              <a:solidFill>
                <a:srgbClr val="000000"/>
              </a:solidFill>
              <a:ea typeface="TDTD고딕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3841902" y="7330219"/>
            <a:ext cx="6040785" cy="699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69"/>
              </a:lnSpc>
              <a:spcBef>
                <a:spcPct val="0"/>
              </a:spcBef>
            </a:pPr>
            <a:r>
              <a:rPr lang="en-US" sz="3144">
                <a:solidFill>
                  <a:srgbClr val="000000">
                    <a:alpha val="60784"/>
                  </a:srgbClr>
                </a:solidFill>
                <a:latin typeface="TDTD고딕"/>
                <a:ea typeface="TDTD고딕"/>
              </a:rPr>
              <a:t>ex) 평균값, 중앙값, 이상치 등을 확인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1878</Words>
  <Application>Microsoft Office PowerPoint</Application>
  <PresentationFormat>사용자 지정</PresentationFormat>
  <Paragraphs>367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63" baseType="lpstr">
      <vt:lpstr>TDTD고딕</vt:lpstr>
      <vt:lpstr>Seoul Hangang Condensed Ultra-Bold</vt:lpstr>
      <vt:lpstr>Open Sans Bold</vt:lpstr>
      <vt:lpstr>Aileron Bold</vt:lpstr>
      <vt:lpstr>Seoul Hangang Condensed Light</vt:lpstr>
      <vt:lpstr>Open Sans</vt:lpstr>
      <vt:lpstr>NanumGothicExtraBold</vt:lpstr>
      <vt:lpstr>Seoul Hangang Condensed Heavy</vt:lpstr>
      <vt:lpstr>TDTD굴림</vt:lpstr>
      <vt:lpstr>Nanum Square Round Ultra-Bold</vt:lpstr>
      <vt:lpstr>Arial</vt:lpstr>
      <vt:lpstr>Aileron</vt:lpstr>
      <vt:lpstr>Calibri</vt:lpstr>
      <vt:lpstr>TDTD고딕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Multi-Step</dc:title>
  <cp:lastModifiedBy>Soeon Park</cp:lastModifiedBy>
  <cp:revision>6</cp:revision>
  <dcterms:created xsi:type="dcterms:W3CDTF">2006-08-16T00:00:00Z</dcterms:created>
  <dcterms:modified xsi:type="dcterms:W3CDTF">2024-03-25T16:33:16Z</dcterms:modified>
  <dc:identifier>DAF_rmHR55s</dc:identifier>
</cp:coreProperties>
</file>